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1" r:id="rId14"/>
    <p:sldId id="272" r:id="rId15"/>
    <p:sldId id="273" r:id="rId16"/>
    <p:sldId id="274" r:id="rId17"/>
    <p:sldId id="275" r:id="rId18"/>
    <p:sldId id="277" r:id="rId19"/>
    <p:sldId id="278" r:id="rId20"/>
    <p:sldId id="279" r:id="rId21"/>
    <p:sldId id="28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2" d="100"/>
          <a:sy n="62" d="100"/>
        </p:scale>
        <p:origin x="804"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082A4-07B7-4C57-A0C9-0C2F9D50A581}" type="datetimeFigureOut">
              <a:rPr lang="en-IN" smtClean="0"/>
              <a:t>22-10-2026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0B251-D992-4BF7-AC33-A228495550D7}" type="slidenum">
              <a:rPr lang="en-IN" smtClean="0"/>
              <a:t>‹#›</a:t>
            </a:fld>
            <a:endParaRPr lang="en-IN"/>
          </a:p>
        </p:txBody>
      </p:sp>
    </p:spTree>
    <p:extLst>
      <p:ext uri="{BB962C8B-B14F-4D97-AF65-F5344CB8AC3E}">
        <p14:creationId xmlns:p14="http://schemas.microsoft.com/office/powerpoint/2010/main" val="1200386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5A26FD-6501-4E51-B7D2-BB79B1BCFC37}"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B0069E-34E4-4C85-9CF7-974E189791CF}"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451C93-3698-4E44-ADF1-DEAD9766F844}"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685A90-B69C-4F97-B677-9AF154721339}" type="datetime1">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4956D7-DDA0-44C5-BCC9-CBAF25FBCC03}" type="datetime1">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AE6E8F-1740-44B9-A63E-6817D5019510}" type="datetime1">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08A880-DD0E-47D5-83DB-49B732C2766B}" type="datetime1">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A1C6F-D119-42B0-97F6-98DCD3B38BCF}" type="datetime1">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3E045B-FD5A-4C65-9567-29130958C340}" type="datetime1">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178256-4845-4E14-A306-1C5070A2ACF6}"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CE4AC-DCC3-4403-9346-0BD0663D5EE5}"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E4AAD0-77D7-4E21-9D28-F8516F465985}" type="datetime1">
              <a:rPr lang="en-US" smtClean="0"/>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42D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8961120" y="0"/>
            <a:ext cx="3227832" cy="6858000"/>
          </a:xfrm>
          <a:prstGeom prst="rect">
            <a:avLst/>
          </a:prstGeom>
          <a:solidFill>
            <a:srgbClr val="235C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8961120" y="5394960"/>
            <a:ext cx="3227832" cy="1463040"/>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77240" y="1508760"/>
            <a:ext cx="7772400" cy="1645920"/>
          </a:xfrm>
          <a:prstGeom prst="rect">
            <a:avLst/>
          </a:prstGeom>
          <a:noFill/>
        </p:spPr>
        <p:txBody>
          <a:bodyPr wrap="square">
            <a:spAutoFit/>
          </a:bodyPr>
          <a:lstStyle/>
          <a:p>
            <a:pPr>
              <a:spcAft>
                <a:spcPts val="800"/>
              </a:spcAft>
              <a:defRPr sz="3400" b="1">
                <a:solidFill>
                  <a:srgbClr val="FFFFFF"/>
                </a:solidFill>
                <a:latin typeface="Aptos"/>
              </a:defRPr>
            </a:pPr>
            <a:r>
              <a:t>Distribution of Credit by ISD</a:t>
            </a:r>
          </a:p>
          <a:p>
            <a:pPr>
              <a:spcAft>
                <a:spcPts val="800"/>
              </a:spcAft>
              <a:defRPr sz="3400" b="1">
                <a:solidFill>
                  <a:srgbClr val="FFFFFF"/>
                </a:solidFill>
                <a:latin typeface="Aptos"/>
              </a:defRPr>
            </a:pPr>
            <a:r>
              <a:t>&amp; Recovery of Credit</a:t>
            </a:r>
          </a:p>
        </p:txBody>
      </p:sp>
      <p:sp>
        <p:nvSpPr>
          <p:cNvPr id="7" name="TextBox 6"/>
          <p:cNvSpPr txBox="1"/>
          <p:nvPr/>
        </p:nvSpPr>
        <p:spPr>
          <a:xfrm>
            <a:off x="822960" y="3429000"/>
            <a:ext cx="7498079" cy="502920"/>
          </a:xfrm>
          <a:prstGeom prst="rect">
            <a:avLst/>
          </a:prstGeom>
          <a:noFill/>
        </p:spPr>
        <p:txBody>
          <a:bodyPr wrap="square">
            <a:spAutoFit/>
          </a:bodyPr>
          <a:lstStyle/>
          <a:p>
            <a:pPr>
              <a:spcAft>
                <a:spcPts val="800"/>
              </a:spcAft>
              <a:defRPr sz="2100" b="0">
                <a:solidFill>
                  <a:srgbClr val="FFFFFF"/>
                </a:solidFill>
                <a:latin typeface="Aptos"/>
              </a:defRPr>
            </a:pPr>
            <a:r>
              <a:t>Sections 18 to 21 of the CGST Act, 2017</a:t>
            </a:r>
          </a:p>
        </p:txBody>
      </p:sp>
      <p:sp>
        <p:nvSpPr>
          <p:cNvPr id="8" name="TextBox 7"/>
          <p:cNvSpPr txBox="1"/>
          <p:nvPr/>
        </p:nvSpPr>
        <p:spPr>
          <a:xfrm>
            <a:off x="822960" y="4160520"/>
            <a:ext cx="7223760" cy="687368"/>
          </a:xfrm>
          <a:prstGeom prst="rect">
            <a:avLst/>
          </a:prstGeom>
          <a:noFill/>
        </p:spPr>
        <p:txBody>
          <a:bodyPr wrap="square">
            <a:spAutoFit/>
          </a:bodyPr>
          <a:lstStyle/>
          <a:p>
            <a:pPr>
              <a:spcAft>
                <a:spcPts val="800"/>
              </a:spcAft>
              <a:defRPr sz="1600" b="0">
                <a:solidFill>
                  <a:srgbClr val="DCE6F0"/>
                </a:solidFill>
                <a:latin typeface="Aptos"/>
              </a:defRPr>
            </a:pPr>
            <a:r>
              <a:rPr dirty="0"/>
              <a:t>A practical training presentation for </a:t>
            </a:r>
            <a:r>
              <a:rPr lang="en-US" dirty="0"/>
              <a:t>the officers of Bihar Finance Service</a:t>
            </a:r>
          </a:p>
          <a:p>
            <a:pPr>
              <a:spcAft>
                <a:spcPts val="800"/>
              </a:spcAft>
              <a:defRPr sz="1600" b="0">
                <a:solidFill>
                  <a:srgbClr val="DCE6F0"/>
                </a:solidFill>
                <a:latin typeface="Aptos"/>
              </a:defRPr>
            </a:pPr>
            <a:r>
              <a:rPr lang="en-US" dirty="0"/>
              <a:t> </a:t>
            </a:r>
          </a:p>
        </p:txBody>
      </p:sp>
      <p:sp>
        <p:nvSpPr>
          <p:cNvPr id="9" name="TextBox 8"/>
          <p:cNvSpPr txBox="1"/>
          <p:nvPr/>
        </p:nvSpPr>
        <p:spPr>
          <a:xfrm>
            <a:off x="822960" y="5166360"/>
            <a:ext cx="7406640" cy="307777"/>
          </a:xfrm>
          <a:prstGeom prst="rect">
            <a:avLst/>
          </a:prstGeom>
          <a:noFill/>
        </p:spPr>
        <p:txBody>
          <a:bodyPr wrap="square">
            <a:spAutoFit/>
          </a:bodyPr>
          <a:lstStyle/>
          <a:p>
            <a:pPr>
              <a:spcAft>
                <a:spcPts val="800"/>
              </a:spcAft>
              <a:defRPr sz="1400" b="0">
                <a:solidFill>
                  <a:srgbClr val="DEA537"/>
                </a:solidFill>
                <a:latin typeface="Aptos"/>
              </a:defRPr>
            </a:pPr>
            <a:r>
              <a:rPr lang="en-US" dirty="0"/>
              <a:t>Prepared By: Binita Batsa ( Deputy Commissioner State Tax)</a:t>
            </a:r>
          </a:p>
        </p:txBody>
      </p:sp>
      <p:sp>
        <p:nvSpPr>
          <p:cNvPr id="10" name="TextBox 9"/>
          <p:cNvSpPr txBox="1"/>
          <p:nvPr/>
        </p:nvSpPr>
        <p:spPr>
          <a:xfrm>
            <a:off x="9372600" y="1828800"/>
            <a:ext cx="2377440" cy="1097280"/>
          </a:xfrm>
          <a:prstGeom prst="rect">
            <a:avLst/>
          </a:prstGeom>
          <a:noFill/>
        </p:spPr>
        <p:txBody>
          <a:bodyPr wrap="square">
            <a:spAutoFit/>
          </a:bodyPr>
          <a:lstStyle/>
          <a:p>
            <a:pPr algn="ctr">
              <a:spcAft>
                <a:spcPts val="800"/>
              </a:spcAft>
              <a:defRPr sz="2200" b="1">
                <a:solidFill>
                  <a:srgbClr val="FFFFFF"/>
                </a:solidFill>
                <a:latin typeface="Aptos"/>
              </a:defRPr>
            </a:pPr>
            <a:r>
              <a:t>LEGAL UPDATE</a:t>
            </a:r>
          </a:p>
          <a:p>
            <a:pPr algn="ctr">
              <a:spcAft>
                <a:spcPts val="800"/>
              </a:spcAft>
              <a:defRPr sz="2200" b="1">
                <a:solidFill>
                  <a:srgbClr val="FFFFFF"/>
                </a:solidFill>
                <a:latin typeface="Aptos"/>
              </a:defRPr>
            </a:pPr>
            <a:r>
              <a:t>October 2026</a:t>
            </a:r>
          </a:p>
        </p:txBody>
      </p:sp>
      <p:sp>
        <p:nvSpPr>
          <p:cNvPr id="11" name="TextBox 10"/>
          <p:cNvSpPr txBox="1"/>
          <p:nvPr/>
        </p:nvSpPr>
        <p:spPr>
          <a:xfrm>
            <a:off x="9281160" y="3794760"/>
            <a:ext cx="2606040" cy="595035"/>
          </a:xfrm>
          <a:prstGeom prst="rect">
            <a:avLst/>
          </a:prstGeom>
          <a:noFill/>
        </p:spPr>
        <p:txBody>
          <a:bodyPr wrap="square">
            <a:spAutoFit/>
          </a:bodyPr>
          <a:lstStyle/>
          <a:p>
            <a:pPr algn="ctr">
              <a:spcAft>
                <a:spcPts val="800"/>
              </a:spcAft>
              <a:defRPr sz="1300" b="0">
                <a:solidFill>
                  <a:srgbClr val="FFFFFF"/>
                </a:solidFill>
                <a:latin typeface="Aptos"/>
              </a:defRPr>
            </a:pPr>
            <a:r>
              <a:rPr dirty="0"/>
              <a:t>Prepared for </a:t>
            </a:r>
            <a:r>
              <a:rPr lang="en-US" dirty="0"/>
              <a:t>BIPARD</a:t>
            </a:r>
            <a:r>
              <a:rPr dirty="0"/>
              <a:t> learning</a:t>
            </a:r>
          </a:p>
          <a:p>
            <a:pPr algn="ctr">
              <a:spcAft>
                <a:spcPts val="800"/>
              </a:spcAft>
              <a:defRPr sz="1300" b="0">
                <a:solidFill>
                  <a:srgbClr val="FFFFFF"/>
                </a:solidFill>
                <a:latin typeface="Aptos"/>
              </a:defRPr>
            </a:pPr>
            <a:endParaRPr dirty="0"/>
          </a:p>
        </p:txBody>
      </p:sp>
      <p:sp>
        <p:nvSpPr>
          <p:cNvPr id="5" name="Slide Number Placeholder 4">
            <a:extLst>
              <a:ext uri="{FF2B5EF4-FFF2-40B4-BE49-F238E27FC236}">
                <a16:creationId xmlns:a16="http://schemas.microsoft.com/office/drawing/2014/main" id="{D654AAE6-0471-3A9D-4C06-8D9C4F2F8373}"/>
              </a:ext>
            </a:extLst>
          </p:cNvPr>
          <p:cNvSpPr>
            <a:spLocks noGrp="1"/>
          </p:cNvSpPr>
          <p:nvPr>
            <p:ph type="sldNum" sz="quarter" idx="12"/>
          </p:nvPr>
        </p:nvSpPr>
        <p:spPr/>
        <p:txBody>
          <a:bodyPr/>
          <a:lstStyle/>
          <a:p>
            <a:fld id="{C1FF6DA9-008F-8B48-92A6-B652298478BF}"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rPr dirty="0"/>
              <a:t>STATUTORY MAP</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Where Sections 18–21 fit</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Chapter V — Input Tax Credit</a:t>
            </a:r>
          </a:p>
        </p:txBody>
      </p:sp>
      <p:sp>
        <p:nvSpPr>
          <p:cNvPr id="7" name="TextBox 6"/>
          <p:cNvSpPr txBox="1"/>
          <p:nvPr/>
        </p:nvSpPr>
        <p:spPr>
          <a:xfrm>
            <a:off x="731520" y="1783080"/>
            <a:ext cx="10881360" cy="4434840"/>
          </a:xfrm>
          <a:prstGeom prst="rect">
            <a:avLst/>
          </a:prstGeom>
          <a:noFill/>
        </p:spPr>
        <p:txBody>
          <a:bodyPr wrap="square">
            <a:spAutoFit/>
          </a:bodyPr>
          <a:lstStyle/>
          <a:p>
            <a:pPr>
              <a:spcAft>
                <a:spcPts val="1000"/>
              </a:spcAft>
              <a:defRPr sz="1800">
                <a:solidFill>
                  <a:srgbClr val="28303A"/>
                </a:solidFill>
                <a:latin typeface="Aptos"/>
              </a:defRPr>
            </a:pPr>
            <a:r>
              <a:rPr dirty="0"/>
              <a:t>Section 16: basic eligibility and conditions for ITC.</a:t>
            </a:r>
          </a:p>
          <a:p>
            <a:pPr>
              <a:spcAft>
                <a:spcPts val="1000"/>
              </a:spcAft>
              <a:defRPr sz="1800">
                <a:solidFill>
                  <a:srgbClr val="28303A"/>
                </a:solidFill>
                <a:latin typeface="Aptos"/>
              </a:defRPr>
            </a:pPr>
            <a:r>
              <a:rPr dirty="0"/>
              <a:t>Section 17: apportionment and blocked credits.</a:t>
            </a:r>
          </a:p>
          <a:p>
            <a:pPr>
              <a:spcAft>
                <a:spcPts val="1000"/>
              </a:spcAft>
              <a:defRPr sz="1800">
                <a:solidFill>
                  <a:srgbClr val="28303A"/>
                </a:solidFill>
                <a:latin typeface="Aptos"/>
              </a:defRPr>
            </a:pPr>
            <a:r>
              <a:rPr dirty="0"/>
              <a:t>Section 18: ITC in specified special circumstances.</a:t>
            </a:r>
          </a:p>
          <a:p>
            <a:pPr>
              <a:spcAft>
                <a:spcPts val="1000"/>
              </a:spcAft>
              <a:defRPr sz="1800">
                <a:solidFill>
                  <a:srgbClr val="28303A"/>
                </a:solidFill>
                <a:latin typeface="Aptos"/>
              </a:defRPr>
            </a:pPr>
            <a:r>
              <a:rPr dirty="0"/>
              <a:t>Section 19: ITC on inputs/capital goods sent for job work.</a:t>
            </a:r>
          </a:p>
          <a:p>
            <a:pPr>
              <a:spcAft>
                <a:spcPts val="1000"/>
              </a:spcAft>
              <a:defRPr sz="1800">
                <a:solidFill>
                  <a:srgbClr val="28303A"/>
                </a:solidFill>
                <a:latin typeface="Aptos"/>
              </a:defRPr>
            </a:pPr>
            <a:r>
              <a:rPr dirty="0"/>
              <a:t>Section 20: distribution of input-service ITC by an Input Service Distributor (ISD).</a:t>
            </a:r>
          </a:p>
          <a:p>
            <a:pPr>
              <a:spcAft>
                <a:spcPts val="1000"/>
              </a:spcAft>
              <a:defRPr sz="1800">
                <a:solidFill>
                  <a:srgbClr val="28303A"/>
                </a:solidFill>
                <a:latin typeface="Aptos"/>
              </a:defRPr>
            </a:pPr>
            <a:r>
              <a:rPr dirty="0"/>
              <a:t>Section 21: recovery where ISD distributes credit in excess or contrary to Section 20.</a:t>
            </a:r>
          </a:p>
        </p:txBody>
      </p:sp>
      <p:sp>
        <p:nvSpPr>
          <p:cNvPr id="8" name="Slide Number Placeholder 7">
            <a:extLst>
              <a:ext uri="{FF2B5EF4-FFF2-40B4-BE49-F238E27FC236}">
                <a16:creationId xmlns:a16="http://schemas.microsoft.com/office/drawing/2014/main" id="{3000466A-0432-55B8-B969-4CAEB901D1F4}"/>
              </a:ext>
            </a:extLst>
          </p:cNvPr>
          <p:cNvSpPr>
            <a:spLocks noGrp="1"/>
          </p:cNvSpPr>
          <p:nvPr>
            <p:ph type="sldNum" sz="quarter" idx="12"/>
          </p:nvPr>
        </p:nvSpPr>
        <p:spPr/>
        <p:txBody>
          <a:bodyPr/>
          <a:lstStyle/>
          <a:p>
            <a:fld id="{C1FF6DA9-008F-8B48-92A6-B652298478B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LEGAL UPDATE</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Important legal update: ISD from 1 April 2025</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rPr dirty="0"/>
              <a:t>The amended framework materially changes how common input-service credit is handled.</a:t>
            </a:r>
          </a:p>
        </p:txBody>
      </p:sp>
      <p:sp>
        <p:nvSpPr>
          <p:cNvPr id="7" name="TextBox 6"/>
          <p:cNvSpPr txBox="1"/>
          <p:nvPr/>
        </p:nvSpPr>
        <p:spPr>
          <a:xfrm>
            <a:off x="731520" y="1783080"/>
            <a:ext cx="10881360" cy="4611519"/>
          </a:xfrm>
          <a:prstGeom prst="rect">
            <a:avLst/>
          </a:prstGeom>
          <a:noFill/>
        </p:spPr>
        <p:txBody>
          <a:bodyPr wrap="square">
            <a:spAutoFit/>
          </a:bodyPr>
          <a:lstStyle/>
          <a:p>
            <a:pPr>
              <a:spcAft>
                <a:spcPts val="1000"/>
              </a:spcAft>
              <a:defRPr sz="1800">
                <a:solidFill>
                  <a:srgbClr val="28303A"/>
                </a:solidFill>
                <a:latin typeface="Aptos"/>
              </a:defRPr>
            </a:pPr>
            <a:r>
              <a:rPr lang="en-IN" b="1" dirty="0">
                <a:solidFill>
                  <a:srgbClr val="28303A"/>
                </a:solidFill>
                <a:latin typeface="Aptos"/>
              </a:rPr>
              <a:t>Amendment to Section 20</a:t>
            </a:r>
            <a:r>
              <a:rPr lang="en-IN" dirty="0">
                <a:solidFill>
                  <a:srgbClr val="28303A"/>
                </a:solidFill>
                <a:latin typeface="Aptos"/>
              </a:rPr>
              <a:t>: Section 20 of the CGST Act was replaced by the Finance (No. 8) Act, 2024, with effect from 1 April 2025.</a:t>
            </a:r>
          </a:p>
          <a:p>
            <a:pPr>
              <a:spcAft>
                <a:spcPts val="1000"/>
              </a:spcAft>
              <a:defRPr sz="1800">
                <a:solidFill>
                  <a:srgbClr val="28303A"/>
                </a:solidFill>
                <a:latin typeface="Aptos"/>
              </a:defRPr>
            </a:pPr>
            <a:r>
              <a:rPr lang="en-IN" b="1" dirty="0">
                <a:solidFill>
                  <a:srgbClr val="28303A"/>
                </a:solidFill>
                <a:latin typeface="Aptos"/>
              </a:rPr>
              <a:t>Mandatory ISD Registration</a:t>
            </a:r>
            <a:r>
              <a:rPr lang="en-IN" dirty="0">
                <a:solidFill>
                  <a:srgbClr val="28303A"/>
                </a:solidFill>
                <a:latin typeface="Aptos"/>
              </a:rPr>
              <a:t>: An office that receives invoices for input services on behalf of other branches or units having the same PAN must register as an Input Service Distributor (ISD), wherever the amended provisions apply.</a:t>
            </a:r>
          </a:p>
          <a:p>
            <a:pPr>
              <a:spcAft>
                <a:spcPts val="1000"/>
              </a:spcAft>
              <a:defRPr sz="1800">
                <a:solidFill>
                  <a:srgbClr val="28303A"/>
                </a:solidFill>
                <a:latin typeface="Aptos"/>
              </a:defRPr>
            </a:pPr>
            <a:r>
              <a:rPr lang="en-IN" b="1" dirty="0">
                <a:solidFill>
                  <a:srgbClr val="28303A"/>
                </a:solidFill>
                <a:latin typeface="Aptos"/>
              </a:rPr>
              <a:t>Input Services under Reverse Charge: </a:t>
            </a:r>
            <a:r>
              <a:rPr lang="en-IN" dirty="0">
                <a:solidFill>
                  <a:srgbClr val="28303A"/>
                </a:solidFill>
                <a:latin typeface="Aptos"/>
              </a:rPr>
              <a:t>The amended provisions also cover specified input services on which GST is payable under the Reverse Charge Mechanism (RCM) under the CGST and IGST Acts.</a:t>
            </a:r>
          </a:p>
          <a:p>
            <a:pPr>
              <a:spcAft>
                <a:spcPts val="1000"/>
              </a:spcAft>
              <a:defRPr sz="1800">
                <a:solidFill>
                  <a:srgbClr val="28303A"/>
                </a:solidFill>
                <a:latin typeface="Aptos"/>
              </a:defRPr>
            </a:pPr>
            <a:r>
              <a:rPr lang="en-IN" b="1" dirty="0">
                <a:solidFill>
                  <a:srgbClr val="28303A"/>
                </a:solidFill>
                <a:latin typeface="Aptos"/>
              </a:rPr>
              <a:t>Tax Paid by Another Unit: </a:t>
            </a:r>
            <a:r>
              <a:rPr lang="en-IN" dirty="0">
                <a:solidFill>
                  <a:srgbClr val="28303A"/>
                </a:solidFill>
                <a:latin typeface="Aptos"/>
              </a:rPr>
              <a:t>The provisions also cover specified cases where GST under RCM is paid by another unit registered in the same State as the ISD.</a:t>
            </a:r>
          </a:p>
          <a:p>
            <a:pPr>
              <a:spcAft>
                <a:spcPts val="1000"/>
              </a:spcAft>
              <a:defRPr sz="1800">
                <a:solidFill>
                  <a:srgbClr val="28303A"/>
                </a:solidFill>
                <a:latin typeface="Aptos"/>
              </a:defRPr>
            </a:pPr>
            <a:r>
              <a:rPr lang="en-IN" b="1" dirty="0">
                <a:solidFill>
                  <a:srgbClr val="28303A"/>
                </a:solidFill>
                <a:latin typeface="Aptos"/>
              </a:rPr>
              <a:t>Recovery of Excess Credit under Section 21: </a:t>
            </a:r>
            <a:r>
              <a:rPr lang="en-IN" dirty="0">
                <a:solidFill>
                  <a:srgbClr val="28303A"/>
                </a:solidFill>
                <a:latin typeface="Aptos"/>
              </a:rPr>
              <a:t>If an ISD distributes excess credit or distributes credit in violation of Section 20, the excess credit can be recovered from the recipient. The applicable procedure under Section 73, Section 74 or Section 74A of the CGST Act will be followed, depending on the relevant case and tax period.</a:t>
            </a:r>
          </a:p>
          <a:p>
            <a:pPr>
              <a:spcAft>
                <a:spcPts val="1000"/>
              </a:spcAft>
              <a:defRPr sz="1800">
                <a:solidFill>
                  <a:srgbClr val="28303A"/>
                </a:solidFill>
                <a:latin typeface="Aptos"/>
              </a:defRPr>
            </a:pPr>
            <a:r>
              <a:rPr b="1" dirty="0"/>
              <a:t>Section 21 now refers to determination under Section 73, Section 74 or Section 74A, as applicable.</a:t>
            </a:r>
          </a:p>
        </p:txBody>
      </p:sp>
      <p:sp>
        <p:nvSpPr>
          <p:cNvPr id="8" name="Slide Number Placeholder 7">
            <a:extLst>
              <a:ext uri="{FF2B5EF4-FFF2-40B4-BE49-F238E27FC236}">
                <a16:creationId xmlns:a16="http://schemas.microsoft.com/office/drawing/2014/main" id="{56D17796-3603-E108-3DBF-D3A9355B9C72}"/>
              </a:ext>
            </a:extLst>
          </p:cNvPr>
          <p:cNvSpPr>
            <a:spLocks noGrp="1"/>
          </p:cNvSpPr>
          <p:nvPr>
            <p:ph type="sldNum" sz="quarter" idx="12"/>
          </p:nvPr>
        </p:nvSpPr>
        <p:spPr/>
        <p:txBody>
          <a:bodyPr/>
          <a:lstStyle/>
          <a:p>
            <a:fld id="{C1FF6DA9-008F-8B48-92A6-B652298478BF}"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 — overview</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Availability of ITC in special circumstances</a:t>
            </a:r>
          </a:p>
        </p:txBody>
      </p:sp>
      <p:sp>
        <p:nvSpPr>
          <p:cNvPr id="7" name="TextBox 6"/>
          <p:cNvSpPr txBox="1"/>
          <p:nvPr/>
        </p:nvSpPr>
        <p:spPr>
          <a:xfrm>
            <a:off x="731520" y="1783080"/>
            <a:ext cx="10881360" cy="1733808"/>
          </a:xfrm>
          <a:prstGeom prst="rect">
            <a:avLst/>
          </a:prstGeom>
          <a:noFill/>
        </p:spPr>
        <p:txBody>
          <a:bodyPr wrap="square">
            <a:spAutoFit/>
          </a:bodyPr>
          <a:lstStyle/>
          <a:p>
            <a:pPr>
              <a:spcAft>
                <a:spcPts val="1000"/>
              </a:spcAft>
              <a:defRPr sz="1800">
                <a:solidFill>
                  <a:srgbClr val="28303A"/>
                </a:solidFill>
                <a:latin typeface="Aptos"/>
              </a:defRPr>
            </a:pPr>
            <a:r>
              <a:rPr b="1" dirty="0"/>
              <a:t>Section 18 is an exception-oriented provision</a:t>
            </a:r>
            <a:r>
              <a:rPr dirty="0"/>
              <a:t>: it permits ITC in specified transitions or changes in tax status, subject to conditions and time limits.</a:t>
            </a:r>
          </a:p>
          <a:p>
            <a:pPr>
              <a:spcAft>
                <a:spcPts val="1000"/>
              </a:spcAft>
              <a:defRPr sz="1800">
                <a:solidFill>
                  <a:srgbClr val="28303A"/>
                </a:solidFill>
                <a:latin typeface="Aptos"/>
              </a:defRPr>
            </a:pPr>
            <a:r>
              <a:rPr dirty="0"/>
              <a:t>Credit is not automatic merely because stock or capital goods exist. Eligibility, documentation, claim deadline and restrictions must be checked.</a:t>
            </a:r>
          </a:p>
          <a:p>
            <a:pPr>
              <a:spcAft>
                <a:spcPts val="1000"/>
              </a:spcAft>
              <a:defRPr sz="1800">
                <a:solidFill>
                  <a:srgbClr val="28303A"/>
                </a:solidFill>
                <a:latin typeface="Aptos"/>
              </a:defRPr>
            </a:pPr>
            <a:r>
              <a:rPr dirty="0"/>
              <a:t>Section 18 </a:t>
            </a:r>
            <a:r>
              <a:rPr lang="en-IN" dirty="0"/>
              <a:t>should be read </a:t>
            </a:r>
            <a:r>
              <a:rPr dirty="0"/>
              <a:t>together with Rules 40 and 41, Section 16 and other applicable restrictions.</a:t>
            </a:r>
          </a:p>
        </p:txBody>
      </p:sp>
      <p:sp>
        <p:nvSpPr>
          <p:cNvPr id="8" name="Slide Number Placeholder 7">
            <a:extLst>
              <a:ext uri="{FF2B5EF4-FFF2-40B4-BE49-F238E27FC236}">
                <a16:creationId xmlns:a16="http://schemas.microsoft.com/office/drawing/2014/main" id="{219D2A70-E494-6379-AEC2-52307049B1CE}"/>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18(1)(a): becoming liable to registration</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Illustration and compliance checks</a:t>
            </a:r>
          </a:p>
        </p:txBody>
      </p:sp>
      <p:sp>
        <p:nvSpPr>
          <p:cNvPr id="7" name="TextBox 6"/>
          <p:cNvSpPr txBox="1"/>
          <p:nvPr/>
        </p:nvSpPr>
        <p:spPr>
          <a:xfrm>
            <a:off x="731520" y="1783080"/>
            <a:ext cx="10972800" cy="2693045"/>
          </a:xfrm>
          <a:prstGeom prst="rect">
            <a:avLst/>
          </a:prstGeom>
          <a:noFill/>
        </p:spPr>
        <p:txBody>
          <a:bodyPr wrap="square">
            <a:spAutoFit/>
          </a:bodyPr>
          <a:lstStyle/>
          <a:p>
            <a:pPr>
              <a:spcAft>
                <a:spcPts val="1000"/>
              </a:spcAft>
              <a:defRPr sz="1800">
                <a:solidFill>
                  <a:srgbClr val="28303A"/>
                </a:solidFill>
                <a:latin typeface="Aptos"/>
              </a:defRPr>
            </a:pPr>
            <a:r>
              <a:rPr dirty="0"/>
              <a:t>A person becomes </a:t>
            </a:r>
            <a:r>
              <a:rPr b="1" dirty="0"/>
              <a:t>liable to registration and applies within 30 days from the date on which liability arises</a:t>
            </a:r>
            <a:r>
              <a:rPr dirty="0"/>
              <a:t>.</a:t>
            </a:r>
          </a:p>
          <a:p>
            <a:pPr>
              <a:spcAft>
                <a:spcPts val="1000"/>
              </a:spcAft>
              <a:defRPr sz="1800">
                <a:solidFill>
                  <a:srgbClr val="28303A"/>
                </a:solidFill>
                <a:latin typeface="Aptos"/>
              </a:defRPr>
            </a:pPr>
            <a:r>
              <a:rPr dirty="0"/>
              <a:t>Eligible credit may be claimed on inputs held in stock, inputs contained in semi-finished goods and finished goods held in stock on the day immediately preceding the date from which the person becomes liable to pay tax.</a:t>
            </a:r>
          </a:p>
          <a:p>
            <a:pPr>
              <a:spcAft>
                <a:spcPts val="1000"/>
              </a:spcAft>
              <a:defRPr sz="1800">
                <a:solidFill>
                  <a:srgbClr val="28303A"/>
                </a:solidFill>
                <a:latin typeface="Aptos"/>
              </a:defRPr>
            </a:pPr>
            <a:r>
              <a:rPr b="1" dirty="0"/>
              <a:t>Credit on capital goods is not covered </a:t>
            </a:r>
            <a:r>
              <a:rPr dirty="0"/>
              <a:t>by clause (a) in the same manner as clauses (c) and (d)</a:t>
            </a:r>
            <a:r>
              <a:rPr lang="en-IN" dirty="0"/>
              <a:t>, therefore</a:t>
            </a:r>
            <a:r>
              <a:rPr dirty="0"/>
              <a:t> identify the exact clause before allowing a claim.</a:t>
            </a:r>
          </a:p>
          <a:p>
            <a:pPr>
              <a:spcAft>
                <a:spcPts val="1000"/>
              </a:spcAft>
              <a:defRPr sz="1800">
                <a:solidFill>
                  <a:srgbClr val="28303A"/>
                </a:solidFill>
                <a:latin typeface="Aptos"/>
              </a:defRPr>
            </a:pPr>
            <a:r>
              <a:rPr dirty="0"/>
              <a:t>Verify the effective date of liability, application date, stock statement, tax invoices, goods physically held and that tax was not otherwise ineligible.</a:t>
            </a:r>
          </a:p>
        </p:txBody>
      </p:sp>
      <p:sp>
        <p:nvSpPr>
          <p:cNvPr id="8" name="Slide Number Placeholder 7">
            <a:extLst>
              <a:ext uri="{FF2B5EF4-FFF2-40B4-BE49-F238E27FC236}">
                <a16:creationId xmlns:a16="http://schemas.microsoft.com/office/drawing/2014/main" id="{DC4DE2A7-D3A1-0DD5-6680-288ED215F94C}"/>
              </a:ext>
            </a:extLst>
          </p:cNvPr>
          <p:cNvSpPr>
            <a:spLocks noGrp="1"/>
          </p:cNvSpPr>
          <p:nvPr>
            <p:ph type="sldNum" sz="quarter" idx="12"/>
          </p:nvPr>
        </p:nvSpPr>
        <p:spPr/>
        <p:txBody>
          <a:bodyPr/>
          <a:lstStyle/>
          <a:p>
            <a:fld id="{C1FF6DA9-008F-8B48-92A6-B652298478B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18(1)(b): voluntary registration</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A newly registered person can claim eligible stock-related credit</a:t>
            </a:r>
          </a:p>
        </p:txBody>
      </p:sp>
      <p:sp>
        <p:nvSpPr>
          <p:cNvPr id="7" name="TextBox 6"/>
          <p:cNvSpPr txBox="1"/>
          <p:nvPr/>
        </p:nvSpPr>
        <p:spPr>
          <a:xfrm>
            <a:off x="731520" y="1783080"/>
            <a:ext cx="10881360" cy="2970044"/>
          </a:xfrm>
          <a:prstGeom prst="rect">
            <a:avLst/>
          </a:prstGeom>
          <a:noFill/>
        </p:spPr>
        <p:txBody>
          <a:bodyPr wrap="square">
            <a:spAutoFit/>
          </a:bodyPr>
          <a:lstStyle/>
          <a:p>
            <a:pPr>
              <a:spcAft>
                <a:spcPts val="1000"/>
              </a:spcAft>
              <a:defRPr sz="1800">
                <a:solidFill>
                  <a:srgbClr val="28303A"/>
                </a:solidFill>
                <a:latin typeface="Aptos"/>
              </a:defRPr>
            </a:pPr>
            <a:r>
              <a:rPr dirty="0"/>
              <a:t>Where a person takes voluntary registration under </a:t>
            </a:r>
            <a:r>
              <a:rPr b="1" dirty="0"/>
              <a:t>Section 25(3), </a:t>
            </a:r>
            <a:r>
              <a:rPr dirty="0"/>
              <a:t>ITC may be available on inputs held in stock and inputs contained in semi-finished/finished goods held in stock on the day immediately preceding the date of registration.</a:t>
            </a:r>
          </a:p>
          <a:p>
            <a:pPr>
              <a:spcAft>
                <a:spcPts val="1000"/>
              </a:spcAft>
              <a:defRPr sz="1800">
                <a:solidFill>
                  <a:srgbClr val="28303A"/>
                </a:solidFill>
                <a:latin typeface="Aptos"/>
              </a:defRPr>
            </a:pPr>
            <a:r>
              <a:rPr b="1" dirty="0"/>
              <a:t>Claim is restricted to the eligible categories </a:t>
            </a:r>
            <a:r>
              <a:rPr dirty="0"/>
              <a:t>specified in the Act; it is not a blanket credit for all past purchases.</a:t>
            </a:r>
          </a:p>
          <a:p>
            <a:pPr>
              <a:spcAft>
                <a:spcPts val="1000"/>
              </a:spcAft>
              <a:defRPr sz="1800">
                <a:solidFill>
                  <a:srgbClr val="28303A"/>
                </a:solidFill>
                <a:latin typeface="Aptos"/>
              </a:defRPr>
            </a:pPr>
            <a:r>
              <a:rPr dirty="0"/>
              <a:t>Check the date of registration, stock position immediately before that date, tax invoices and Section 16 conditions.</a:t>
            </a:r>
          </a:p>
          <a:p>
            <a:pPr>
              <a:spcAft>
                <a:spcPts val="1000"/>
              </a:spcAft>
              <a:defRPr sz="1800">
                <a:solidFill>
                  <a:srgbClr val="28303A"/>
                </a:solidFill>
                <a:latin typeface="Aptos"/>
              </a:defRPr>
            </a:pPr>
            <a:r>
              <a:rPr lang="en-IN" b="1" dirty="0"/>
              <a:t>Note: I</a:t>
            </a:r>
            <a:r>
              <a:rPr b="1" dirty="0" err="1"/>
              <a:t>nvoices</a:t>
            </a:r>
            <a:r>
              <a:rPr b="1" dirty="0"/>
              <a:t> relating to goods already consumed, sold or not traceable to stock may not support the claim</a:t>
            </a:r>
            <a:r>
              <a:rPr dirty="0"/>
              <a:t>.</a:t>
            </a:r>
          </a:p>
        </p:txBody>
      </p:sp>
      <p:sp>
        <p:nvSpPr>
          <p:cNvPr id="8" name="Slide Number Placeholder 7">
            <a:extLst>
              <a:ext uri="{FF2B5EF4-FFF2-40B4-BE49-F238E27FC236}">
                <a16:creationId xmlns:a16="http://schemas.microsoft.com/office/drawing/2014/main" id="{ABFF4EA3-BC8A-D571-3DB2-E704599F64B6}"/>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18(1)(c): composition to regular scheme</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Credit on stock and capital goods</a:t>
            </a:r>
          </a:p>
        </p:txBody>
      </p:sp>
      <p:sp>
        <p:nvSpPr>
          <p:cNvPr id="7" name="TextBox 6"/>
          <p:cNvSpPr txBox="1"/>
          <p:nvPr/>
        </p:nvSpPr>
        <p:spPr>
          <a:xfrm>
            <a:off x="731520" y="1783080"/>
            <a:ext cx="10881360" cy="2010807"/>
          </a:xfrm>
          <a:prstGeom prst="rect">
            <a:avLst/>
          </a:prstGeom>
          <a:noFill/>
        </p:spPr>
        <p:txBody>
          <a:bodyPr wrap="square">
            <a:spAutoFit/>
          </a:bodyPr>
          <a:lstStyle/>
          <a:p>
            <a:pPr>
              <a:spcAft>
                <a:spcPts val="1000"/>
              </a:spcAft>
              <a:defRPr sz="1800">
                <a:solidFill>
                  <a:srgbClr val="28303A"/>
                </a:solidFill>
                <a:latin typeface="Aptos"/>
              </a:defRPr>
            </a:pPr>
            <a:r>
              <a:rPr dirty="0"/>
              <a:t>When a registered person ceases to pay tax under Section 10, eligible ITC may be claimed on inputs in stock, inputs in semi-finished/finished goods in stock, and capital goods on the day immediately preceding the date from which the person becomes liable under the regular scheme.</a:t>
            </a:r>
          </a:p>
          <a:p>
            <a:pPr>
              <a:spcAft>
                <a:spcPts val="1000"/>
              </a:spcAft>
              <a:defRPr sz="1800">
                <a:solidFill>
                  <a:srgbClr val="28303A"/>
                </a:solidFill>
                <a:latin typeface="Aptos"/>
              </a:defRPr>
            </a:pPr>
            <a:r>
              <a:rPr b="1" dirty="0"/>
              <a:t>Capital-goods credit is reduced by five percentage points for every quarter or part thereof from the date of invoice,</a:t>
            </a:r>
            <a:r>
              <a:rPr dirty="0"/>
              <a:t> as prescribed.</a:t>
            </a:r>
          </a:p>
          <a:p>
            <a:pPr>
              <a:spcAft>
                <a:spcPts val="1000"/>
              </a:spcAft>
              <a:defRPr sz="1800">
                <a:solidFill>
                  <a:srgbClr val="28303A"/>
                </a:solidFill>
                <a:latin typeface="Aptos"/>
              </a:defRPr>
            </a:pPr>
            <a:r>
              <a:rPr dirty="0"/>
              <a:t>Credit on stock and capital goods is subject to statutory conditions and the prescribed claim process.</a:t>
            </a:r>
          </a:p>
        </p:txBody>
      </p:sp>
      <p:sp>
        <p:nvSpPr>
          <p:cNvPr id="8" name="Slide Number Placeholder 7">
            <a:extLst>
              <a:ext uri="{FF2B5EF4-FFF2-40B4-BE49-F238E27FC236}">
                <a16:creationId xmlns:a16="http://schemas.microsoft.com/office/drawing/2014/main" id="{266908B8-B190-1A59-9492-4EF643E30FA3}"/>
              </a:ext>
            </a:extLst>
          </p:cNvPr>
          <p:cNvSpPr>
            <a:spLocks noGrp="1"/>
          </p:cNvSpPr>
          <p:nvPr>
            <p:ph type="sldNum" sz="quarter" idx="12"/>
          </p:nvPr>
        </p:nvSpPr>
        <p:spPr/>
        <p:txBody>
          <a:bodyPr/>
          <a:lstStyle/>
          <a:p>
            <a:fld id="{C1FF6DA9-008F-8B48-92A6-B652298478B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18(1)(d): exempt supply becomes taxable</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A change in taxability can unlock specified credit</a:t>
            </a:r>
          </a:p>
        </p:txBody>
      </p:sp>
      <p:sp>
        <p:nvSpPr>
          <p:cNvPr id="7" name="TextBox 6"/>
          <p:cNvSpPr txBox="1"/>
          <p:nvPr/>
        </p:nvSpPr>
        <p:spPr>
          <a:xfrm>
            <a:off x="731520" y="1783080"/>
            <a:ext cx="10881360" cy="2139047"/>
          </a:xfrm>
          <a:prstGeom prst="rect">
            <a:avLst/>
          </a:prstGeom>
          <a:noFill/>
        </p:spPr>
        <p:txBody>
          <a:bodyPr wrap="square">
            <a:spAutoFit/>
          </a:bodyPr>
          <a:lstStyle/>
          <a:p>
            <a:pPr>
              <a:spcAft>
                <a:spcPts val="1000"/>
              </a:spcAft>
              <a:defRPr sz="1800">
                <a:solidFill>
                  <a:srgbClr val="28303A"/>
                </a:solidFill>
                <a:latin typeface="Aptos"/>
              </a:defRPr>
            </a:pPr>
            <a:r>
              <a:rPr dirty="0"/>
              <a:t>Where an </a:t>
            </a:r>
            <a:r>
              <a:rPr b="1" dirty="0"/>
              <a:t>exempt supply of goods or services becomes taxable</a:t>
            </a:r>
            <a:r>
              <a:rPr dirty="0"/>
              <a:t>, eligible ITC may be claimed on inputs in stock, inputs contained in semi-finished/finished goods in stock, and capital goods relatable to such supply.</a:t>
            </a:r>
          </a:p>
          <a:p>
            <a:pPr>
              <a:spcAft>
                <a:spcPts val="1000"/>
              </a:spcAft>
              <a:defRPr sz="1800">
                <a:solidFill>
                  <a:srgbClr val="28303A"/>
                </a:solidFill>
                <a:latin typeface="Aptos"/>
              </a:defRPr>
            </a:pPr>
            <a:r>
              <a:rPr dirty="0"/>
              <a:t>The relevant date is the day immediately preceding the date from which the supply becomes taxable.</a:t>
            </a:r>
          </a:p>
          <a:p>
            <a:pPr>
              <a:spcAft>
                <a:spcPts val="1000"/>
              </a:spcAft>
              <a:defRPr sz="1800">
                <a:solidFill>
                  <a:srgbClr val="28303A"/>
                </a:solidFill>
                <a:latin typeface="Aptos"/>
              </a:defRPr>
            </a:pPr>
            <a:r>
              <a:rPr dirty="0"/>
              <a:t>Capital-goods credit is reduced by five percentage points per quarter or part thereof from the invoice date.</a:t>
            </a:r>
          </a:p>
          <a:p>
            <a:pPr>
              <a:spcAft>
                <a:spcPts val="1000"/>
              </a:spcAft>
              <a:defRPr sz="1800">
                <a:solidFill>
                  <a:srgbClr val="28303A"/>
                </a:solidFill>
                <a:latin typeface="Aptos"/>
              </a:defRPr>
            </a:pPr>
            <a:r>
              <a:rPr dirty="0"/>
              <a:t>Document the legal change that made the supply taxable and establish the link between stock/capital goods and the newly taxable supply.</a:t>
            </a:r>
          </a:p>
        </p:txBody>
      </p:sp>
      <p:sp>
        <p:nvSpPr>
          <p:cNvPr id="8" name="Slide Number Placeholder 7">
            <a:extLst>
              <a:ext uri="{FF2B5EF4-FFF2-40B4-BE49-F238E27FC236}">
                <a16:creationId xmlns:a16="http://schemas.microsoft.com/office/drawing/2014/main" id="{5716662F-C963-751C-CA35-AA170A850A46}"/>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18(2)–(3): time limits and transfer</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Claims and business reorganisation</a:t>
            </a:r>
          </a:p>
        </p:txBody>
      </p:sp>
      <p:sp>
        <p:nvSpPr>
          <p:cNvPr id="7" name="TextBox 6"/>
          <p:cNvSpPr txBox="1"/>
          <p:nvPr/>
        </p:nvSpPr>
        <p:spPr>
          <a:xfrm>
            <a:off x="731520" y="1783080"/>
            <a:ext cx="10881360" cy="2693045"/>
          </a:xfrm>
          <a:prstGeom prst="rect">
            <a:avLst/>
          </a:prstGeom>
          <a:noFill/>
        </p:spPr>
        <p:txBody>
          <a:bodyPr wrap="square">
            <a:spAutoFit/>
          </a:bodyPr>
          <a:lstStyle/>
          <a:p>
            <a:pPr>
              <a:spcAft>
                <a:spcPts val="1000"/>
              </a:spcAft>
              <a:defRPr sz="1800">
                <a:solidFill>
                  <a:srgbClr val="28303A"/>
                </a:solidFill>
                <a:latin typeface="Aptos"/>
              </a:defRPr>
            </a:pPr>
            <a:r>
              <a:rPr b="1" dirty="0"/>
              <a:t>Section 18(2): </a:t>
            </a:r>
            <a:r>
              <a:rPr dirty="0"/>
              <a:t>a claim under Section 18(1) is not allowed after one year from the date of the tax invoice relating to the supply, subject to the exact statutory wording and applicable rules.</a:t>
            </a:r>
          </a:p>
          <a:p>
            <a:pPr>
              <a:spcAft>
                <a:spcPts val="1000"/>
              </a:spcAft>
              <a:defRPr sz="1800">
                <a:solidFill>
                  <a:srgbClr val="28303A"/>
                </a:solidFill>
                <a:latin typeface="Aptos"/>
              </a:defRPr>
            </a:pPr>
            <a:r>
              <a:rPr b="1" dirty="0"/>
              <a:t>Section 18(3</a:t>
            </a:r>
            <a:r>
              <a:rPr dirty="0"/>
              <a:t>): where a registered person with unutilized ITC undergoes sale, merger, demerger, amalgamation, lease or transfer of business with specific provision for transfer of liabilities, ITC may be transferred in the prescribed manner.</a:t>
            </a:r>
          </a:p>
          <a:p>
            <a:pPr>
              <a:spcAft>
                <a:spcPts val="1000"/>
              </a:spcAft>
              <a:defRPr sz="1800">
                <a:solidFill>
                  <a:srgbClr val="28303A"/>
                </a:solidFill>
                <a:latin typeface="Aptos"/>
              </a:defRPr>
            </a:pPr>
            <a:r>
              <a:rPr dirty="0"/>
              <a:t>Rule 41 and FORM GST ITC-02 are central to transfer of credit in qualifying cases.</a:t>
            </a:r>
          </a:p>
          <a:p>
            <a:pPr>
              <a:spcAft>
                <a:spcPts val="1000"/>
              </a:spcAft>
              <a:defRPr sz="1800">
                <a:solidFill>
                  <a:srgbClr val="28303A"/>
                </a:solidFill>
                <a:latin typeface="Aptos"/>
              </a:defRPr>
            </a:pPr>
            <a:r>
              <a:rPr lang="en-IN" b="1" dirty="0"/>
              <a:t>Note: </a:t>
            </a:r>
            <a:r>
              <a:rPr b="1" dirty="0"/>
              <a:t>Verify transfer documents, liability-transfer clause, successor registration, certification where required and ledger balances.</a:t>
            </a:r>
          </a:p>
        </p:txBody>
      </p:sp>
      <p:sp>
        <p:nvSpPr>
          <p:cNvPr id="8" name="Slide Number Placeholder 7">
            <a:extLst>
              <a:ext uri="{FF2B5EF4-FFF2-40B4-BE49-F238E27FC236}">
                <a16:creationId xmlns:a16="http://schemas.microsoft.com/office/drawing/2014/main" id="{944AFE56-4031-E450-21C0-613434FAB0EE}"/>
              </a:ext>
            </a:extLst>
          </p:cNvPr>
          <p:cNvSpPr>
            <a:spLocks noGrp="1"/>
          </p:cNvSpPr>
          <p:nvPr>
            <p:ph type="sldNum" sz="quarter" idx="12"/>
          </p:nvPr>
        </p:nvSpPr>
        <p:spPr/>
        <p:txBody>
          <a:bodyPr/>
          <a:lstStyle/>
          <a:p>
            <a:fld id="{C1FF6DA9-008F-8B48-92A6-B652298478B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18</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18(4)–(6): reversal and payment</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Avoid treating all credit changes as fresh entitlement</a:t>
            </a:r>
          </a:p>
        </p:txBody>
      </p:sp>
      <p:sp>
        <p:nvSpPr>
          <p:cNvPr id="7" name="TextBox 6"/>
          <p:cNvSpPr txBox="1"/>
          <p:nvPr/>
        </p:nvSpPr>
        <p:spPr>
          <a:xfrm>
            <a:off x="731520" y="1783080"/>
            <a:ext cx="10881360" cy="2564805"/>
          </a:xfrm>
          <a:prstGeom prst="rect">
            <a:avLst/>
          </a:prstGeom>
          <a:noFill/>
        </p:spPr>
        <p:txBody>
          <a:bodyPr wrap="square">
            <a:spAutoFit/>
          </a:bodyPr>
          <a:lstStyle/>
          <a:p>
            <a:pPr>
              <a:spcAft>
                <a:spcPts val="1000"/>
              </a:spcAft>
              <a:defRPr sz="1800">
                <a:solidFill>
                  <a:srgbClr val="28303A"/>
                </a:solidFill>
                <a:latin typeface="Aptos"/>
              </a:defRPr>
            </a:pPr>
            <a:r>
              <a:rPr b="1" dirty="0"/>
              <a:t>Section 18(4): </a:t>
            </a:r>
            <a:r>
              <a:rPr dirty="0"/>
              <a:t>when a regular taxpayer opts for composition or goods/services become wholly exempt, ITC attributable to stock and capital goods is payable/reversed as prescribed; balance in electronic credit ledger may lapse as provided by law.</a:t>
            </a:r>
          </a:p>
          <a:p>
            <a:pPr>
              <a:spcAft>
                <a:spcPts val="1000"/>
              </a:spcAft>
              <a:defRPr sz="1800">
                <a:solidFill>
                  <a:srgbClr val="28303A"/>
                </a:solidFill>
                <a:latin typeface="Aptos"/>
              </a:defRPr>
            </a:pPr>
            <a:r>
              <a:rPr b="1" dirty="0"/>
              <a:t>Section 18(5): </a:t>
            </a:r>
            <a:r>
              <a:rPr dirty="0"/>
              <a:t>special treatment is provided for specified persons supplying services and opting for composition, as set out in the provision.</a:t>
            </a:r>
          </a:p>
          <a:p>
            <a:pPr>
              <a:spcAft>
                <a:spcPts val="1000"/>
              </a:spcAft>
              <a:defRPr sz="1800">
                <a:solidFill>
                  <a:srgbClr val="28303A"/>
                </a:solidFill>
                <a:latin typeface="Aptos"/>
              </a:defRPr>
            </a:pPr>
            <a:r>
              <a:rPr b="1" dirty="0"/>
              <a:t>Section 18(6): </a:t>
            </a:r>
            <a:r>
              <a:rPr dirty="0"/>
              <a:t>on supply of capital goods or plant and machinery on which ITC was taken, pay the prescribed amount—generally the higher of reduced ITC and tax on transaction value, as applicable; exceptions may apply to refractory bricks, </a:t>
            </a:r>
            <a:r>
              <a:rPr dirty="0" err="1"/>
              <a:t>moulds</a:t>
            </a:r>
            <a:r>
              <a:rPr dirty="0"/>
              <a:t>, dies, jigs, fixtures and tools supplied as scrap.</a:t>
            </a:r>
          </a:p>
        </p:txBody>
      </p:sp>
      <p:sp>
        <p:nvSpPr>
          <p:cNvPr id="8" name="Slide Number Placeholder 7">
            <a:extLst>
              <a:ext uri="{FF2B5EF4-FFF2-40B4-BE49-F238E27FC236}">
                <a16:creationId xmlns:a16="http://schemas.microsoft.com/office/drawing/2014/main" id="{A4B86856-014E-9776-4FB4-5582389A70F8}"/>
              </a:ext>
            </a:extLst>
          </p:cNvPr>
          <p:cNvSpPr>
            <a:spLocks noGrp="1"/>
          </p:cNvSpPr>
          <p:nvPr>
            <p:ph type="sldNum" sz="quarter" idx="12"/>
          </p:nvPr>
        </p:nvSpPr>
        <p:spPr/>
        <p:txBody>
          <a:bodyPr/>
          <a:lstStyle/>
          <a:p>
            <a:fld id="{C1FF6DA9-008F-8B48-92A6-B652298478B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19</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19 — job work: core principle</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ITC where inputs/capital goods are sent to a job worker</a:t>
            </a:r>
          </a:p>
        </p:txBody>
      </p:sp>
      <p:sp>
        <p:nvSpPr>
          <p:cNvPr id="7" name="TextBox 6"/>
          <p:cNvSpPr txBox="1"/>
          <p:nvPr/>
        </p:nvSpPr>
        <p:spPr>
          <a:xfrm>
            <a:off x="731520" y="1783080"/>
            <a:ext cx="10881360" cy="2139047"/>
          </a:xfrm>
          <a:prstGeom prst="rect">
            <a:avLst/>
          </a:prstGeom>
          <a:noFill/>
        </p:spPr>
        <p:txBody>
          <a:bodyPr wrap="square">
            <a:spAutoFit/>
          </a:bodyPr>
          <a:lstStyle/>
          <a:p>
            <a:pPr>
              <a:spcAft>
                <a:spcPts val="1000"/>
              </a:spcAft>
              <a:defRPr sz="1800">
                <a:solidFill>
                  <a:srgbClr val="28303A"/>
                </a:solidFill>
                <a:latin typeface="Aptos"/>
              </a:defRPr>
            </a:pPr>
            <a:r>
              <a:rPr dirty="0"/>
              <a:t>The </a:t>
            </a:r>
            <a:r>
              <a:rPr b="1" dirty="0"/>
              <a:t>principal may take ITC on inputs or capital goods sent to a job worker</a:t>
            </a:r>
            <a:r>
              <a:rPr dirty="0"/>
              <a:t>, subject to the Act, even if the goods are sent directly to the job worker without first being brought to the principal’s place of business.</a:t>
            </a:r>
          </a:p>
          <a:p>
            <a:pPr>
              <a:spcAft>
                <a:spcPts val="1000"/>
              </a:spcAft>
              <a:defRPr sz="1800">
                <a:solidFill>
                  <a:srgbClr val="28303A"/>
                </a:solidFill>
                <a:latin typeface="Aptos"/>
              </a:defRPr>
            </a:pPr>
            <a:r>
              <a:rPr dirty="0"/>
              <a:t>Sending goods for job work is not itself a taxable supply, provided the statutory framework is followed.</a:t>
            </a:r>
          </a:p>
          <a:p>
            <a:pPr>
              <a:spcAft>
                <a:spcPts val="1000"/>
              </a:spcAft>
              <a:defRPr sz="1800">
                <a:solidFill>
                  <a:srgbClr val="28303A"/>
                </a:solidFill>
                <a:latin typeface="Aptos"/>
              </a:defRPr>
            </a:pPr>
            <a:r>
              <a:rPr dirty="0"/>
              <a:t>The principal remains responsible for compliance, documentation and tracking the movement.</a:t>
            </a:r>
          </a:p>
          <a:p>
            <a:pPr>
              <a:spcAft>
                <a:spcPts val="1000"/>
              </a:spcAft>
              <a:defRPr sz="1800">
                <a:solidFill>
                  <a:srgbClr val="28303A"/>
                </a:solidFill>
                <a:latin typeface="Aptos"/>
              </a:defRPr>
            </a:pPr>
            <a:r>
              <a:rPr dirty="0"/>
              <a:t>Section 19 should be read with Section 143 and the relevant rules governing challans, records and return reporting.</a:t>
            </a:r>
          </a:p>
        </p:txBody>
      </p:sp>
      <p:sp>
        <p:nvSpPr>
          <p:cNvPr id="8" name="Slide Number Placeholder 7">
            <a:extLst>
              <a:ext uri="{FF2B5EF4-FFF2-40B4-BE49-F238E27FC236}">
                <a16:creationId xmlns:a16="http://schemas.microsoft.com/office/drawing/2014/main" id="{61771396-B872-A0CA-6FE0-937D8F7B41F4}"/>
              </a:ext>
            </a:extLst>
          </p:cNvPr>
          <p:cNvSpPr>
            <a:spLocks noGrp="1"/>
          </p:cNvSpPr>
          <p:nvPr>
            <p:ph type="sldNum" sz="quarter" idx="12"/>
          </p:nvPr>
        </p:nvSpPr>
        <p:spPr/>
        <p:txBody>
          <a:bodyPr/>
          <a:lstStyle/>
          <a:p>
            <a:fld id="{C1FF6DA9-008F-8B48-92A6-B652298478B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19</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19 — statutory time limits</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Track return of goods or supply from job worker</a:t>
            </a:r>
          </a:p>
        </p:txBody>
      </p:sp>
      <p:sp>
        <p:nvSpPr>
          <p:cNvPr id="7" name="TextBox 6"/>
          <p:cNvSpPr txBox="1"/>
          <p:nvPr/>
        </p:nvSpPr>
        <p:spPr>
          <a:xfrm>
            <a:off x="731520" y="1783080"/>
            <a:ext cx="10881360" cy="2416046"/>
          </a:xfrm>
          <a:prstGeom prst="rect">
            <a:avLst/>
          </a:prstGeom>
          <a:noFill/>
        </p:spPr>
        <p:txBody>
          <a:bodyPr wrap="square">
            <a:spAutoFit/>
          </a:bodyPr>
          <a:lstStyle/>
          <a:p>
            <a:pPr>
              <a:spcAft>
                <a:spcPts val="1000"/>
              </a:spcAft>
              <a:defRPr sz="1800">
                <a:solidFill>
                  <a:srgbClr val="28303A"/>
                </a:solidFill>
                <a:latin typeface="Aptos"/>
              </a:defRPr>
            </a:pPr>
            <a:r>
              <a:rPr b="1" dirty="0"/>
              <a:t>Inputs:</a:t>
            </a:r>
            <a:r>
              <a:rPr dirty="0"/>
              <a:t> must be brought back to the principal’s place of business or supplied from the job worker’s premises within one year of being sent out, subject to statutory exceptions.</a:t>
            </a:r>
          </a:p>
          <a:p>
            <a:pPr>
              <a:spcAft>
                <a:spcPts val="1000"/>
              </a:spcAft>
              <a:defRPr sz="1800">
                <a:solidFill>
                  <a:srgbClr val="28303A"/>
                </a:solidFill>
                <a:latin typeface="Aptos"/>
              </a:defRPr>
            </a:pPr>
            <a:r>
              <a:rPr b="1" dirty="0"/>
              <a:t>Capital goods: </a:t>
            </a:r>
            <a:r>
              <a:rPr dirty="0"/>
              <a:t>generally three years, subject to statutory exceptions.</a:t>
            </a:r>
          </a:p>
          <a:p>
            <a:pPr>
              <a:spcAft>
                <a:spcPts val="1000"/>
              </a:spcAft>
              <a:defRPr sz="1800">
                <a:solidFill>
                  <a:srgbClr val="28303A"/>
                </a:solidFill>
                <a:latin typeface="Aptos"/>
              </a:defRPr>
            </a:pPr>
            <a:r>
              <a:rPr dirty="0"/>
              <a:t>If the applicable period is not met, the goods are deemed to have been supplied by the principal to the job worker on the date they were originally sent out</a:t>
            </a:r>
            <a:r>
              <a:rPr lang="en-IN" dirty="0"/>
              <a:t>. Hence, </a:t>
            </a:r>
            <a:r>
              <a:rPr dirty="0"/>
              <a:t>tax and interest consequences may follow.</a:t>
            </a:r>
          </a:p>
          <a:p>
            <a:pPr>
              <a:spcAft>
                <a:spcPts val="1000"/>
              </a:spcAft>
              <a:defRPr sz="1800">
                <a:solidFill>
                  <a:srgbClr val="28303A"/>
                </a:solidFill>
                <a:latin typeface="Aptos"/>
              </a:defRPr>
            </a:pPr>
            <a:r>
              <a:rPr lang="en-IN" b="1" dirty="0"/>
              <a:t>Exceptions:</a:t>
            </a:r>
            <a:r>
              <a:rPr lang="en-IN" dirty="0"/>
              <a:t> </a:t>
            </a:r>
            <a:r>
              <a:rPr dirty="0" err="1"/>
              <a:t>Moulds</a:t>
            </a:r>
            <a:r>
              <a:rPr dirty="0"/>
              <a:t> and dies, jigs and fixtures, or tools sent to a job worker are excluded from the specified time-limit consequences under Section 19(7)/Section 143, as applicable.</a:t>
            </a:r>
          </a:p>
        </p:txBody>
      </p:sp>
      <p:sp>
        <p:nvSpPr>
          <p:cNvPr id="8" name="Slide Number Placeholder 7">
            <a:extLst>
              <a:ext uri="{FF2B5EF4-FFF2-40B4-BE49-F238E27FC236}">
                <a16:creationId xmlns:a16="http://schemas.microsoft.com/office/drawing/2014/main" id="{05968890-EBC2-829F-75CF-F6883AA77FED}"/>
              </a:ext>
            </a:extLst>
          </p:cNvPr>
          <p:cNvSpPr>
            <a:spLocks noGrp="1"/>
          </p:cNvSpPr>
          <p:nvPr>
            <p:ph type="sldNum" sz="quarter" idx="12"/>
          </p:nvPr>
        </p:nvSpPr>
        <p:spPr/>
        <p:txBody>
          <a:bodyPr/>
          <a:lstStyle/>
          <a:p>
            <a:fld id="{C1FF6DA9-008F-8B48-92A6-B652298478BF}"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SECTIONS 20–21</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ISD: concept and business purpose</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Input Service Distributor</a:t>
            </a:r>
          </a:p>
        </p:txBody>
      </p:sp>
      <p:sp>
        <p:nvSpPr>
          <p:cNvPr id="7" name="TextBox 6"/>
          <p:cNvSpPr txBox="1"/>
          <p:nvPr/>
        </p:nvSpPr>
        <p:spPr>
          <a:xfrm>
            <a:off x="731520" y="1783080"/>
            <a:ext cx="10881360" cy="4570482"/>
          </a:xfrm>
          <a:prstGeom prst="rect">
            <a:avLst/>
          </a:prstGeom>
          <a:noFill/>
        </p:spPr>
        <p:txBody>
          <a:bodyPr wrap="square">
            <a:spAutoFit/>
          </a:bodyPr>
          <a:lstStyle/>
          <a:p>
            <a:pPr>
              <a:spcAft>
                <a:spcPts val="1000"/>
              </a:spcAft>
              <a:defRPr sz="1800">
                <a:solidFill>
                  <a:srgbClr val="28303A"/>
                </a:solidFill>
                <a:latin typeface="Aptos"/>
              </a:defRPr>
            </a:pPr>
            <a:r>
              <a:rPr lang="en-IN" b="1" dirty="0">
                <a:solidFill>
                  <a:srgbClr val="FF0000"/>
                </a:solidFill>
              </a:rPr>
              <a:t>● </a:t>
            </a:r>
            <a:r>
              <a:rPr b="1" dirty="0">
                <a:solidFill>
                  <a:srgbClr val="FF0000"/>
                </a:solidFill>
              </a:rPr>
              <a:t>An ISD is an office of a supplier that receives tax invoices for input services on behalf of distinct </a:t>
            </a:r>
            <a:r>
              <a:rPr lang="en-IN" b="1" dirty="0">
                <a:solidFill>
                  <a:srgbClr val="FF0000"/>
                </a:solidFill>
              </a:rPr>
              <a:t> </a:t>
            </a:r>
            <a:r>
              <a:rPr b="1" dirty="0">
                <a:solidFill>
                  <a:srgbClr val="FF0000"/>
                </a:solidFill>
              </a:rPr>
              <a:t>persons under the same PAN and distributes the eligible input-service ITC to those recipients.</a:t>
            </a:r>
          </a:p>
          <a:p>
            <a:pPr>
              <a:spcAft>
                <a:spcPts val="1000"/>
              </a:spcAft>
              <a:defRPr sz="1800">
                <a:solidFill>
                  <a:srgbClr val="28303A"/>
                </a:solidFill>
                <a:latin typeface="Aptos"/>
              </a:defRPr>
            </a:pPr>
            <a:r>
              <a:rPr b="1" dirty="0"/>
              <a:t>Common examples: </a:t>
            </a:r>
            <a:endParaRPr lang="en-IN" b="1" dirty="0"/>
          </a:p>
          <a:p>
            <a:pPr>
              <a:spcAft>
                <a:spcPts val="1000"/>
              </a:spcAft>
              <a:defRPr sz="1800">
                <a:solidFill>
                  <a:srgbClr val="28303A"/>
                </a:solidFill>
                <a:latin typeface="Aptos"/>
              </a:defRPr>
            </a:pPr>
            <a:r>
              <a:rPr lang="en-IN" dirty="0"/>
              <a:t>C</a:t>
            </a:r>
            <a:r>
              <a:rPr dirty="0" err="1"/>
              <a:t>orporate</a:t>
            </a:r>
            <a:r>
              <a:rPr dirty="0"/>
              <a:t> office rent, </a:t>
            </a:r>
            <a:endParaRPr lang="en-IN" dirty="0"/>
          </a:p>
          <a:p>
            <a:pPr>
              <a:spcAft>
                <a:spcPts val="1000"/>
              </a:spcAft>
              <a:defRPr sz="1800">
                <a:solidFill>
                  <a:srgbClr val="28303A"/>
                </a:solidFill>
                <a:latin typeface="Aptos"/>
              </a:defRPr>
            </a:pPr>
            <a:r>
              <a:rPr lang="en-IN" dirty="0"/>
              <a:t>A</a:t>
            </a:r>
            <a:r>
              <a:rPr dirty="0" err="1"/>
              <a:t>udit</a:t>
            </a:r>
            <a:r>
              <a:rPr dirty="0"/>
              <a:t> fees,</a:t>
            </a:r>
            <a:endParaRPr lang="en-IN" dirty="0"/>
          </a:p>
          <a:p>
            <a:pPr>
              <a:spcAft>
                <a:spcPts val="1000"/>
              </a:spcAft>
              <a:defRPr sz="1800">
                <a:solidFill>
                  <a:srgbClr val="28303A"/>
                </a:solidFill>
                <a:latin typeface="Aptos"/>
              </a:defRPr>
            </a:pPr>
            <a:r>
              <a:rPr lang="en-IN" dirty="0"/>
              <a:t>L</a:t>
            </a:r>
            <a:r>
              <a:rPr dirty="0"/>
              <a:t>egal services,</a:t>
            </a:r>
            <a:endParaRPr lang="en-IN" dirty="0"/>
          </a:p>
          <a:p>
            <a:pPr>
              <a:spcAft>
                <a:spcPts val="1000"/>
              </a:spcAft>
              <a:defRPr sz="1800">
                <a:solidFill>
                  <a:srgbClr val="28303A"/>
                </a:solidFill>
                <a:latin typeface="Aptos"/>
              </a:defRPr>
            </a:pPr>
            <a:r>
              <a:rPr lang="en-IN" dirty="0"/>
              <a:t>G</a:t>
            </a:r>
            <a:r>
              <a:rPr dirty="0" err="1"/>
              <a:t>roup</a:t>
            </a:r>
            <a:r>
              <a:rPr dirty="0"/>
              <a:t> software subscriptions, </a:t>
            </a:r>
            <a:endParaRPr lang="en-IN" dirty="0"/>
          </a:p>
          <a:p>
            <a:pPr>
              <a:spcAft>
                <a:spcPts val="1000"/>
              </a:spcAft>
              <a:defRPr sz="1800">
                <a:solidFill>
                  <a:srgbClr val="28303A"/>
                </a:solidFill>
                <a:latin typeface="Aptos"/>
              </a:defRPr>
            </a:pPr>
            <a:r>
              <a:rPr lang="en-IN" dirty="0"/>
              <a:t>C</a:t>
            </a:r>
            <a:r>
              <a:rPr dirty="0" err="1"/>
              <a:t>ommon</a:t>
            </a:r>
            <a:r>
              <a:rPr dirty="0"/>
              <a:t> advertising</a:t>
            </a:r>
            <a:r>
              <a:rPr lang="en-IN" dirty="0"/>
              <a:t>,</a:t>
            </a:r>
          </a:p>
          <a:p>
            <a:pPr>
              <a:spcAft>
                <a:spcPts val="1000"/>
              </a:spcAft>
              <a:defRPr sz="1800">
                <a:solidFill>
                  <a:srgbClr val="28303A"/>
                </a:solidFill>
                <a:latin typeface="Aptos"/>
              </a:defRPr>
            </a:pPr>
            <a:r>
              <a:rPr lang="en-IN" dirty="0"/>
              <a:t>C</a:t>
            </a:r>
            <a:r>
              <a:rPr dirty="0" err="1"/>
              <a:t>entral</a:t>
            </a:r>
            <a:r>
              <a:rPr dirty="0"/>
              <a:t> administration services</a:t>
            </a:r>
            <a:r>
              <a:rPr lang="en-IN" dirty="0"/>
              <a:t> etc. </a:t>
            </a:r>
            <a:endParaRPr dirty="0"/>
          </a:p>
          <a:p>
            <a:pPr>
              <a:spcAft>
                <a:spcPts val="1000"/>
              </a:spcAft>
              <a:defRPr sz="1800">
                <a:solidFill>
                  <a:srgbClr val="28303A"/>
                </a:solidFill>
                <a:latin typeface="Aptos"/>
              </a:defRPr>
            </a:pPr>
            <a:r>
              <a:rPr lang="en-IN" dirty="0"/>
              <a:t>● </a:t>
            </a:r>
            <a:r>
              <a:rPr dirty="0"/>
              <a:t>ISD is a </a:t>
            </a:r>
            <a:r>
              <a:rPr b="1" dirty="0"/>
              <a:t>credit-allocation mechanism</a:t>
            </a:r>
            <a:r>
              <a:rPr lang="en-IN" b="1" dirty="0"/>
              <a:t>. </a:t>
            </a:r>
            <a:r>
              <a:rPr dirty="0"/>
              <a:t>it does not itself create credit.</a:t>
            </a:r>
          </a:p>
          <a:p>
            <a:pPr>
              <a:spcAft>
                <a:spcPts val="1000"/>
              </a:spcAft>
              <a:defRPr sz="1800">
                <a:solidFill>
                  <a:srgbClr val="28303A"/>
                </a:solidFill>
                <a:latin typeface="Aptos"/>
              </a:defRPr>
            </a:pPr>
            <a:r>
              <a:rPr lang="en-IN" b="1" dirty="0"/>
              <a:t>● </a:t>
            </a:r>
            <a:r>
              <a:rPr b="1" dirty="0"/>
              <a:t>Goods and capital goods are not distributed through the ISD mechanism</a:t>
            </a:r>
            <a:r>
              <a:rPr lang="en-IN" b="1" dirty="0"/>
              <a:t>. </a:t>
            </a:r>
            <a:r>
              <a:rPr lang="en-IN" dirty="0"/>
              <a:t>T</a:t>
            </a:r>
            <a:r>
              <a:rPr dirty="0"/>
              <a:t>he statutory framework concerns </a:t>
            </a:r>
            <a:r>
              <a:rPr b="1" dirty="0"/>
              <a:t>input services</a:t>
            </a:r>
            <a:r>
              <a:rPr dirty="0"/>
              <a:t>.</a:t>
            </a:r>
          </a:p>
        </p:txBody>
      </p:sp>
      <p:sp>
        <p:nvSpPr>
          <p:cNvPr id="8" name="Slide Number Placeholder 7">
            <a:extLst>
              <a:ext uri="{FF2B5EF4-FFF2-40B4-BE49-F238E27FC236}">
                <a16:creationId xmlns:a16="http://schemas.microsoft.com/office/drawing/2014/main" id="{8BD064E1-B3B5-4271-11EB-DBD87A9B324B}"/>
              </a:ext>
            </a:extLst>
          </p:cNvPr>
          <p:cNvSpPr>
            <a:spLocks noGrp="1"/>
          </p:cNvSpPr>
          <p:nvPr>
            <p:ph type="sldNum" sz="quarter" idx="12"/>
          </p:nvPr>
        </p:nvSpPr>
        <p:spPr/>
        <p:txBody>
          <a:bodyPr/>
          <a:lstStyle/>
          <a:p>
            <a:fld id="{C1FF6DA9-008F-8B48-92A6-B652298478BF}"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20</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rPr dirty="0"/>
              <a:t>ISD registration and scope after 1 April 2025</a:t>
            </a:r>
          </a:p>
        </p:txBody>
      </p:sp>
      <p:sp>
        <p:nvSpPr>
          <p:cNvPr id="7" name="TextBox 6"/>
          <p:cNvSpPr txBox="1"/>
          <p:nvPr/>
        </p:nvSpPr>
        <p:spPr>
          <a:xfrm>
            <a:off x="566928" y="1289304"/>
            <a:ext cx="11045952" cy="5365571"/>
          </a:xfrm>
          <a:prstGeom prst="rect">
            <a:avLst/>
          </a:prstGeom>
          <a:noFill/>
        </p:spPr>
        <p:txBody>
          <a:bodyPr wrap="square">
            <a:spAutoFit/>
          </a:bodyPr>
          <a:lstStyle/>
          <a:p>
            <a:pPr>
              <a:spcAft>
                <a:spcPts val="1000"/>
              </a:spcAft>
              <a:defRPr sz="1800">
                <a:solidFill>
                  <a:srgbClr val="28303A"/>
                </a:solidFill>
                <a:latin typeface="Aptos"/>
              </a:defRPr>
            </a:pPr>
            <a:r>
              <a:rPr lang="en-IN" b="1" dirty="0">
                <a:solidFill>
                  <a:srgbClr val="28303A"/>
                </a:solidFill>
                <a:latin typeface="Aptos"/>
              </a:rPr>
              <a:t>Mandatory Registration: </a:t>
            </a:r>
            <a:r>
              <a:rPr lang="en-IN" dirty="0">
                <a:solidFill>
                  <a:srgbClr val="28303A"/>
                </a:solidFill>
                <a:latin typeface="Aptos"/>
              </a:rPr>
              <a:t>An office receiving invoices for common input services used by its branches or units having the same PAN must obtain ISD registration, wherever the provisions apply.</a:t>
            </a:r>
          </a:p>
          <a:p>
            <a:pPr>
              <a:spcAft>
                <a:spcPts val="1000"/>
              </a:spcAft>
              <a:defRPr sz="1800">
                <a:solidFill>
                  <a:srgbClr val="28303A"/>
                </a:solidFill>
                <a:latin typeface="Aptos"/>
              </a:defRPr>
            </a:pPr>
            <a:r>
              <a:rPr lang="en-IN" b="1" dirty="0">
                <a:solidFill>
                  <a:srgbClr val="28303A"/>
                </a:solidFill>
                <a:latin typeface="Aptos"/>
              </a:rPr>
              <a:t>Distinct Persons: </a:t>
            </a:r>
            <a:r>
              <a:rPr lang="en-IN" dirty="0">
                <a:solidFill>
                  <a:srgbClr val="28303A"/>
                </a:solidFill>
                <a:latin typeface="Aptos"/>
              </a:rPr>
              <a:t>Branches or units registered separately under GST but having the same PAN are treated as distinct persons for this purpose.</a:t>
            </a:r>
          </a:p>
          <a:p>
            <a:pPr algn="ctr">
              <a:spcAft>
                <a:spcPts val="1000"/>
              </a:spcAft>
              <a:defRPr sz="1800">
                <a:solidFill>
                  <a:srgbClr val="28303A"/>
                </a:solidFill>
                <a:latin typeface="Aptos"/>
              </a:defRPr>
            </a:pPr>
            <a:r>
              <a:rPr lang="en-IN" b="1" dirty="0">
                <a:solidFill>
                  <a:srgbClr val="28303A"/>
                </a:solidFill>
                <a:latin typeface="Aptos"/>
              </a:rPr>
              <a:t>Same PAN + separate GST registrations = distinct persons for GST purposes</a:t>
            </a:r>
          </a:p>
          <a:p>
            <a:pPr>
              <a:spcAft>
                <a:spcPts val="1000"/>
              </a:spcAft>
              <a:defRPr sz="1800">
                <a:solidFill>
                  <a:srgbClr val="28303A"/>
                </a:solidFill>
                <a:latin typeface="Aptos"/>
              </a:defRPr>
            </a:pPr>
            <a:r>
              <a:rPr lang="en-IN" b="1" dirty="0"/>
              <a:t>Example:</a:t>
            </a:r>
          </a:p>
          <a:p>
            <a:r>
              <a:rPr lang="en-IN" dirty="0"/>
              <a:t>ABC Ltd. has three GST registrations:</a:t>
            </a:r>
          </a:p>
          <a:p>
            <a:endParaRPr lang="en-IN" sz="300" dirty="0"/>
          </a:p>
          <a:p>
            <a:pPr lvl="0"/>
            <a:r>
              <a:rPr lang="en-IN" dirty="0"/>
              <a:t>Bihar Head Office — Bihar GSTIN</a:t>
            </a:r>
          </a:p>
          <a:p>
            <a:pPr lvl="0"/>
            <a:r>
              <a:rPr lang="en-IN" dirty="0"/>
              <a:t>Jharkhand Branch — Jharkhand GSTIN</a:t>
            </a:r>
          </a:p>
          <a:p>
            <a:pPr lvl="0"/>
            <a:r>
              <a:rPr lang="en-IN" dirty="0"/>
              <a:t>Uttar Pradesh Branch — Uttar Pradesh GSTIN</a:t>
            </a:r>
          </a:p>
          <a:p>
            <a:pPr lvl="0"/>
            <a:endParaRPr lang="en-IN" sz="1000" dirty="0"/>
          </a:p>
          <a:p>
            <a:pPr algn="just">
              <a:spcAft>
                <a:spcPts val="1000"/>
              </a:spcAft>
              <a:defRPr sz="1800">
                <a:solidFill>
                  <a:srgbClr val="28303A"/>
                </a:solidFill>
                <a:latin typeface="Aptos"/>
              </a:defRPr>
            </a:pPr>
            <a:r>
              <a:rPr lang="en-IN" dirty="0">
                <a:solidFill>
                  <a:srgbClr val="28303A"/>
                </a:solidFill>
                <a:latin typeface="Aptos"/>
              </a:rPr>
              <a:t>Suppose the Bihar office receives an invoice for common legal services used by all three branches. The Bihar office can distribute the eligible ITC to the three registrations through ISD, using the applicable attribution and turnover rules. </a:t>
            </a:r>
            <a:r>
              <a:rPr lang="en-IN" b="1" i="1" dirty="0">
                <a:solidFill>
                  <a:srgbClr val="FF0000"/>
                </a:solidFill>
                <a:latin typeface="Aptos"/>
              </a:rPr>
              <a:t>If the invoice relates exclusively to the Bihar office, its credit should not simply be transferred to another branch. </a:t>
            </a:r>
          </a:p>
          <a:p>
            <a:pPr>
              <a:spcAft>
                <a:spcPts val="1000"/>
              </a:spcAft>
              <a:defRPr sz="1800">
                <a:solidFill>
                  <a:srgbClr val="28303A"/>
                </a:solidFill>
                <a:latin typeface="Aptos"/>
              </a:defRPr>
            </a:pPr>
            <a:r>
              <a:rPr lang="en-IN" b="1" dirty="0">
                <a:solidFill>
                  <a:srgbClr val="28303A"/>
                </a:solidFill>
                <a:latin typeface="Aptos"/>
              </a:rPr>
              <a:t>Reverse Charge Services: </a:t>
            </a:r>
            <a:r>
              <a:rPr lang="en-IN" dirty="0">
                <a:solidFill>
                  <a:srgbClr val="28303A"/>
                </a:solidFill>
                <a:latin typeface="Aptos"/>
              </a:rPr>
              <a:t>The amended provisions also cover specified input services on which GST is payable under the Reverse Charge Mechanism (RCM).</a:t>
            </a:r>
          </a:p>
        </p:txBody>
      </p:sp>
      <p:sp>
        <p:nvSpPr>
          <p:cNvPr id="8" name="Slide Number Placeholder 7">
            <a:extLst>
              <a:ext uri="{FF2B5EF4-FFF2-40B4-BE49-F238E27FC236}">
                <a16:creationId xmlns:a16="http://schemas.microsoft.com/office/drawing/2014/main" id="{68759251-C338-1509-B918-F53F55C4BB64}"/>
              </a:ext>
            </a:extLst>
          </p:cNvPr>
          <p:cNvSpPr>
            <a:spLocks noGrp="1"/>
          </p:cNvSpPr>
          <p:nvPr>
            <p:ph type="sldNum" sz="quarter" idx="12"/>
          </p:nvPr>
        </p:nvSpPr>
        <p:spPr/>
        <p:txBody>
          <a:bodyPr/>
          <a:lstStyle/>
          <a:p>
            <a:fld id="{C1FF6DA9-008F-8B48-92A6-B652298478BF}"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20</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20 + Rule 39: distribution controls</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Operational rules to apply</a:t>
            </a:r>
          </a:p>
        </p:txBody>
      </p:sp>
      <p:sp>
        <p:nvSpPr>
          <p:cNvPr id="7" name="TextBox 6"/>
          <p:cNvSpPr txBox="1"/>
          <p:nvPr/>
        </p:nvSpPr>
        <p:spPr>
          <a:xfrm>
            <a:off x="700697" y="1783080"/>
            <a:ext cx="11258421" cy="2544286"/>
          </a:xfrm>
          <a:prstGeom prst="rect">
            <a:avLst/>
          </a:prstGeom>
          <a:noFill/>
        </p:spPr>
        <p:txBody>
          <a:bodyPr wrap="square">
            <a:spAutoFit/>
          </a:bodyPr>
          <a:lstStyle/>
          <a:p>
            <a:pPr>
              <a:spcAft>
                <a:spcPts val="1000"/>
              </a:spcAft>
              <a:defRPr sz="1800">
                <a:solidFill>
                  <a:srgbClr val="28303A"/>
                </a:solidFill>
                <a:latin typeface="Aptos"/>
              </a:defRPr>
            </a:pPr>
            <a:r>
              <a:rPr lang="en-IN" b="1" dirty="0"/>
              <a:t>1.</a:t>
            </a:r>
            <a:r>
              <a:rPr lang="en-IN" dirty="0"/>
              <a:t> </a:t>
            </a:r>
            <a:r>
              <a:rPr dirty="0"/>
              <a:t>ITC available for distribution in a month is to be distributed in that month; details are furnished in FORM GSTR-6.</a:t>
            </a:r>
          </a:p>
          <a:p>
            <a:pPr>
              <a:spcAft>
                <a:spcPts val="1000"/>
              </a:spcAft>
              <a:defRPr sz="1800">
                <a:solidFill>
                  <a:srgbClr val="28303A"/>
                </a:solidFill>
                <a:latin typeface="Aptos"/>
              </a:defRPr>
            </a:pPr>
            <a:r>
              <a:rPr lang="en-IN" b="1" dirty="0"/>
              <a:t>2. </a:t>
            </a:r>
            <a:r>
              <a:rPr dirty="0"/>
              <a:t>Credit distributed must not exceed credit available for distribution.</a:t>
            </a:r>
          </a:p>
          <a:p>
            <a:pPr>
              <a:spcAft>
                <a:spcPts val="1000"/>
              </a:spcAft>
              <a:defRPr sz="1800">
                <a:solidFill>
                  <a:srgbClr val="28303A"/>
                </a:solidFill>
                <a:latin typeface="Aptos"/>
              </a:defRPr>
            </a:pPr>
            <a:r>
              <a:rPr lang="en-IN" b="1" dirty="0"/>
              <a:t>3. </a:t>
            </a:r>
            <a:r>
              <a:rPr dirty="0"/>
              <a:t>Credit attributable to one recipient must be distributed only to that recipient.</a:t>
            </a:r>
          </a:p>
          <a:p>
            <a:pPr>
              <a:spcAft>
                <a:spcPts val="1000"/>
              </a:spcAft>
              <a:defRPr sz="1800">
                <a:solidFill>
                  <a:srgbClr val="28303A"/>
                </a:solidFill>
                <a:latin typeface="Aptos"/>
              </a:defRPr>
            </a:pPr>
            <a:r>
              <a:rPr lang="en-IN" b="1" dirty="0"/>
              <a:t>4. </a:t>
            </a:r>
            <a:r>
              <a:rPr dirty="0"/>
              <a:t>Credit attributable to more than one recipient is distributed pro rata among the recipients to whom it is attributable, using turnover in the State/UT for the relevant period.</a:t>
            </a:r>
          </a:p>
          <a:p>
            <a:pPr>
              <a:spcAft>
                <a:spcPts val="1000"/>
              </a:spcAft>
              <a:defRPr sz="1800">
                <a:solidFill>
                  <a:srgbClr val="28303A"/>
                </a:solidFill>
                <a:latin typeface="Aptos"/>
              </a:defRPr>
            </a:pPr>
            <a:r>
              <a:rPr lang="en-IN" b="1" dirty="0"/>
              <a:t>5. </a:t>
            </a:r>
            <a:r>
              <a:rPr dirty="0"/>
              <a:t>Eligible and ineligible credit must be identified and distributed separately in accordance with Rule 39.</a:t>
            </a:r>
          </a:p>
        </p:txBody>
      </p:sp>
      <p:sp>
        <p:nvSpPr>
          <p:cNvPr id="8" name="Slide Number Placeholder 7">
            <a:extLst>
              <a:ext uri="{FF2B5EF4-FFF2-40B4-BE49-F238E27FC236}">
                <a16:creationId xmlns:a16="http://schemas.microsoft.com/office/drawing/2014/main" id="{29342268-D03C-E1A5-D22F-D2977966A3F7}"/>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20 • CALCULATION</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How to calculate pro-rata ISD distribution</a:t>
            </a:r>
          </a:p>
        </p:txBody>
      </p:sp>
      <p:sp>
        <p:nvSpPr>
          <p:cNvPr id="7" name="TextBox 6"/>
          <p:cNvSpPr txBox="1"/>
          <p:nvPr/>
        </p:nvSpPr>
        <p:spPr>
          <a:xfrm>
            <a:off x="731520" y="1819657"/>
            <a:ext cx="10559779" cy="4503797"/>
          </a:xfrm>
          <a:prstGeom prst="rect">
            <a:avLst/>
          </a:prstGeom>
          <a:noFill/>
        </p:spPr>
        <p:txBody>
          <a:bodyPr wrap="square">
            <a:spAutoFit/>
          </a:bodyPr>
          <a:lstStyle/>
          <a:p>
            <a:pPr>
              <a:spcAft>
                <a:spcPts val="1000"/>
              </a:spcAft>
              <a:defRPr sz="1800">
                <a:solidFill>
                  <a:srgbClr val="28303A"/>
                </a:solidFill>
                <a:latin typeface="Aptos"/>
              </a:defRPr>
            </a:pPr>
            <a:r>
              <a:rPr lang="en-US" dirty="0"/>
              <a:t>Recipient share Formula = </a:t>
            </a:r>
          </a:p>
          <a:p>
            <a:pPr algn="ctr">
              <a:spcAft>
                <a:spcPts val="1000"/>
              </a:spcAft>
              <a:defRPr sz="1800">
                <a:solidFill>
                  <a:srgbClr val="28303A"/>
                </a:solidFill>
                <a:latin typeface="Aptos"/>
              </a:defRPr>
            </a:pPr>
            <a:r>
              <a:rPr lang="en-US" b="1" dirty="0"/>
              <a:t>ITC to Recipient A = TA / T Total * C</a:t>
            </a:r>
          </a:p>
          <a:p>
            <a:r>
              <a:rPr lang="en-IN" b="1" dirty="0"/>
              <a:t>Where:</a:t>
            </a:r>
          </a:p>
          <a:p>
            <a:pPr lvl="0"/>
            <a:r>
              <a:rPr lang="en-IN" b="1" dirty="0"/>
              <a:t>TA</a:t>
            </a:r>
            <a:r>
              <a:rPr lang="en-IN" dirty="0"/>
              <a:t> = Turnover of Recipient A</a:t>
            </a:r>
          </a:p>
          <a:p>
            <a:pPr lvl="0"/>
            <a:r>
              <a:rPr lang="en-IN" b="1" dirty="0"/>
              <a:t>T Total </a:t>
            </a:r>
            <a:r>
              <a:rPr lang="en-IN" dirty="0"/>
              <a:t>= Aggregate turnover of all relevant recipients</a:t>
            </a:r>
          </a:p>
          <a:p>
            <a:pPr lvl="0"/>
            <a:r>
              <a:rPr lang="en-IN" b="1" dirty="0"/>
              <a:t>C</a:t>
            </a:r>
            <a:r>
              <a:rPr lang="en-IN" dirty="0"/>
              <a:t> = Total common ITC available for distribution</a:t>
            </a:r>
          </a:p>
          <a:p>
            <a:r>
              <a:rPr lang="en-IN" b="1" dirty="0"/>
              <a:t>Example:</a:t>
            </a:r>
          </a:p>
          <a:p>
            <a:r>
              <a:rPr lang="en-IN" dirty="0"/>
              <a:t>If common ITC = 3,00,000, </a:t>
            </a:r>
          </a:p>
          <a:p>
            <a:r>
              <a:rPr lang="en-IN" dirty="0"/>
              <a:t>Recipient A's turnover = 5 crore</a:t>
            </a:r>
          </a:p>
          <a:p>
            <a:r>
              <a:rPr lang="en-IN" dirty="0"/>
              <a:t> Aggregate turnover = 10 crore</a:t>
            </a:r>
          </a:p>
          <a:p>
            <a:r>
              <a:rPr lang="en-US" b="1" dirty="0"/>
              <a:t>ITC to Recipient A = 5 / 10 * 3,00,000.00 = 1,50,000.00</a:t>
            </a:r>
          </a:p>
          <a:p>
            <a:endParaRPr lang="en-IN" sz="1000" dirty="0"/>
          </a:p>
          <a:p>
            <a:pPr>
              <a:spcAft>
                <a:spcPts val="1000"/>
              </a:spcAft>
              <a:defRPr sz="1800">
                <a:solidFill>
                  <a:srgbClr val="28303A"/>
                </a:solidFill>
                <a:latin typeface="Aptos"/>
              </a:defRPr>
            </a:pPr>
            <a:r>
              <a:rPr lang="en-IN" b="1" dirty="0"/>
              <a:t>Determination of</a:t>
            </a:r>
            <a:r>
              <a:rPr b="1" dirty="0"/>
              <a:t> correct recipient pool:</a:t>
            </a:r>
            <a:r>
              <a:rPr dirty="0"/>
              <a:t> </a:t>
            </a:r>
            <a:r>
              <a:rPr lang="en-IN" dirty="0"/>
              <a:t>R</a:t>
            </a:r>
            <a:r>
              <a:rPr dirty="0" err="1"/>
              <a:t>ecipients</a:t>
            </a:r>
            <a:r>
              <a:rPr dirty="0"/>
              <a:t> to whom the service is attributable, or all recipients where the service is common to all.</a:t>
            </a:r>
            <a:r>
              <a:rPr lang="en-IN" dirty="0"/>
              <a:t> </a:t>
            </a:r>
            <a:r>
              <a:rPr dirty="0"/>
              <a:t>Do not automatically use the turnover of every GST registration if the service is attributable only to a defined subset.</a:t>
            </a:r>
          </a:p>
        </p:txBody>
      </p:sp>
      <p:sp>
        <p:nvSpPr>
          <p:cNvPr id="8" name="Slide Number Placeholder 7">
            <a:extLst>
              <a:ext uri="{FF2B5EF4-FFF2-40B4-BE49-F238E27FC236}">
                <a16:creationId xmlns:a16="http://schemas.microsoft.com/office/drawing/2014/main" id="{90B4415F-9430-4F84-09E8-C9E873023A77}"/>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20 • CALCULATION</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ISD worked example: common service</a:t>
            </a:r>
          </a:p>
        </p:txBody>
      </p:sp>
      <p:sp>
        <p:nvSpPr>
          <p:cNvPr id="7" name="TextBox 6"/>
          <p:cNvSpPr txBox="1"/>
          <p:nvPr/>
        </p:nvSpPr>
        <p:spPr>
          <a:xfrm>
            <a:off x="731520" y="1783080"/>
            <a:ext cx="10881360" cy="3611245"/>
          </a:xfrm>
          <a:prstGeom prst="rect">
            <a:avLst/>
          </a:prstGeom>
          <a:noFill/>
        </p:spPr>
        <p:txBody>
          <a:bodyPr wrap="square">
            <a:spAutoFit/>
          </a:bodyPr>
          <a:lstStyle/>
          <a:p>
            <a:pPr>
              <a:spcAft>
                <a:spcPts val="1000"/>
              </a:spcAft>
              <a:defRPr sz="1800">
                <a:solidFill>
                  <a:srgbClr val="28303A"/>
                </a:solidFill>
                <a:latin typeface="Aptos"/>
              </a:defRPr>
            </a:pPr>
            <a:r>
              <a:rPr b="1" dirty="0"/>
              <a:t>Common eligible ITC available for distribution</a:t>
            </a:r>
            <a:r>
              <a:rPr dirty="0"/>
              <a:t>: 3,00,000.</a:t>
            </a:r>
          </a:p>
          <a:p>
            <a:pPr>
              <a:spcAft>
                <a:spcPts val="1000"/>
              </a:spcAft>
              <a:defRPr sz="1800">
                <a:solidFill>
                  <a:srgbClr val="28303A"/>
                </a:solidFill>
                <a:latin typeface="Aptos"/>
              </a:defRPr>
            </a:pPr>
            <a:r>
              <a:rPr dirty="0"/>
              <a:t>Relevant-period turnover: </a:t>
            </a:r>
            <a:endParaRPr lang="en-IN" dirty="0"/>
          </a:p>
          <a:p>
            <a:pPr>
              <a:spcAft>
                <a:spcPts val="1000"/>
              </a:spcAft>
              <a:defRPr sz="1800">
                <a:solidFill>
                  <a:srgbClr val="28303A"/>
                </a:solidFill>
                <a:latin typeface="Aptos"/>
              </a:defRPr>
            </a:pPr>
            <a:r>
              <a:rPr lang="en-IN" dirty="0"/>
              <a:t>1.</a:t>
            </a:r>
            <a:r>
              <a:rPr dirty="0"/>
              <a:t>Bihar</a:t>
            </a:r>
            <a:r>
              <a:rPr lang="en-IN" dirty="0"/>
              <a:t> - </a:t>
            </a:r>
            <a:r>
              <a:rPr dirty="0"/>
              <a:t>5 crore</a:t>
            </a:r>
            <a:r>
              <a:rPr lang="en-IN" dirty="0"/>
              <a:t>,</a:t>
            </a:r>
            <a:r>
              <a:rPr dirty="0"/>
              <a:t> </a:t>
            </a:r>
            <a:endParaRPr lang="en-IN" dirty="0"/>
          </a:p>
          <a:p>
            <a:pPr>
              <a:spcAft>
                <a:spcPts val="1000"/>
              </a:spcAft>
              <a:defRPr sz="1800">
                <a:solidFill>
                  <a:srgbClr val="28303A"/>
                </a:solidFill>
                <a:latin typeface="Aptos"/>
              </a:defRPr>
            </a:pPr>
            <a:r>
              <a:rPr lang="en-IN" dirty="0"/>
              <a:t>2.</a:t>
            </a:r>
            <a:r>
              <a:rPr dirty="0"/>
              <a:t>Jharkhand</a:t>
            </a:r>
            <a:r>
              <a:rPr lang="en-IN" dirty="0"/>
              <a:t>- </a:t>
            </a:r>
            <a:r>
              <a:rPr dirty="0"/>
              <a:t>3 crore</a:t>
            </a:r>
            <a:r>
              <a:rPr lang="en-IN" dirty="0"/>
              <a:t>, </a:t>
            </a:r>
          </a:p>
          <a:p>
            <a:pPr>
              <a:spcAft>
                <a:spcPts val="1000"/>
              </a:spcAft>
              <a:defRPr sz="1800">
                <a:solidFill>
                  <a:srgbClr val="28303A"/>
                </a:solidFill>
                <a:latin typeface="Aptos"/>
              </a:defRPr>
            </a:pPr>
            <a:r>
              <a:rPr lang="en-IN" dirty="0"/>
              <a:t>3. </a:t>
            </a:r>
            <a:r>
              <a:rPr dirty="0"/>
              <a:t>Uttar Pradesh</a:t>
            </a:r>
            <a:r>
              <a:rPr lang="en-IN" dirty="0"/>
              <a:t>- </a:t>
            </a:r>
            <a:r>
              <a:rPr dirty="0"/>
              <a:t>2 crore</a:t>
            </a:r>
            <a:r>
              <a:rPr lang="en-IN" dirty="0"/>
              <a:t> </a:t>
            </a:r>
          </a:p>
          <a:p>
            <a:pPr>
              <a:spcAft>
                <a:spcPts val="1000"/>
              </a:spcAft>
              <a:defRPr sz="1800">
                <a:solidFill>
                  <a:srgbClr val="28303A"/>
                </a:solidFill>
                <a:latin typeface="Aptos"/>
              </a:defRPr>
            </a:pPr>
            <a:r>
              <a:rPr b="1" dirty="0"/>
              <a:t>Aggregate</a:t>
            </a:r>
            <a:r>
              <a:rPr lang="en-IN" b="1" dirty="0"/>
              <a:t> (1+2+3)</a:t>
            </a:r>
            <a:r>
              <a:rPr b="1" dirty="0"/>
              <a:t> </a:t>
            </a:r>
            <a:r>
              <a:rPr dirty="0"/>
              <a:t>= 10 crore.</a:t>
            </a:r>
          </a:p>
          <a:p>
            <a:pPr>
              <a:spcAft>
                <a:spcPts val="1000"/>
              </a:spcAft>
              <a:defRPr sz="1800">
                <a:solidFill>
                  <a:srgbClr val="28303A"/>
                </a:solidFill>
                <a:latin typeface="Aptos"/>
              </a:defRPr>
            </a:pPr>
            <a:r>
              <a:rPr dirty="0"/>
              <a:t>Bihar allocation:</a:t>
            </a:r>
            <a:r>
              <a:rPr lang="en-IN" dirty="0"/>
              <a:t>	</a:t>
            </a:r>
            <a:r>
              <a:rPr dirty="0"/>
              <a:t>3,00,000 × 5/10 = </a:t>
            </a:r>
            <a:r>
              <a:rPr b="1" dirty="0"/>
              <a:t>1,50,000.</a:t>
            </a:r>
          </a:p>
          <a:p>
            <a:pPr>
              <a:spcAft>
                <a:spcPts val="1000"/>
              </a:spcAft>
              <a:defRPr sz="1800">
                <a:solidFill>
                  <a:srgbClr val="28303A"/>
                </a:solidFill>
                <a:latin typeface="Aptos"/>
              </a:defRPr>
            </a:pPr>
            <a:r>
              <a:rPr dirty="0"/>
              <a:t>Jharkhand allocation:</a:t>
            </a:r>
            <a:r>
              <a:rPr lang="en-IN" dirty="0"/>
              <a:t>	</a:t>
            </a:r>
            <a:r>
              <a:rPr dirty="0"/>
              <a:t>3,00,000 × 3/10 = </a:t>
            </a:r>
            <a:r>
              <a:rPr b="1" dirty="0"/>
              <a:t>90,000.</a:t>
            </a:r>
          </a:p>
          <a:p>
            <a:pPr>
              <a:spcAft>
                <a:spcPts val="1000"/>
              </a:spcAft>
              <a:defRPr sz="1800">
                <a:solidFill>
                  <a:srgbClr val="28303A"/>
                </a:solidFill>
                <a:latin typeface="Aptos"/>
              </a:defRPr>
            </a:pPr>
            <a:r>
              <a:rPr dirty="0"/>
              <a:t>Uttar Pradesh allocation:</a:t>
            </a:r>
            <a:r>
              <a:rPr lang="en-IN" dirty="0"/>
              <a:t>	</a:t>
            </a:r>
            <a:r>
              <a:rPr dirty="0"/>
              <a:t>3,00,000 × 2/10 = </a:t>
            </a:r>
            <a:r>
              <a:rPr b="1" dirty="0"/>
              <a:t>60,000.</a:t>
            </a:r>
          </a:p>
        </p:txBody>
      </p:sp>
      <p:sp>
        <p:nvSpPr>
          <p:cNvPr id="8" name="Slide Number Placeholder 7">
            <a:extLst>
              <a:ext uri="{FF2B5EF4-FFF2-40B4-BE49-F238E27FC236}">
                <a16:creationId xmlns:a16="http://schemas.microsoft.com/office/drawing/2014/main" id="{21EA811B-7C58-4848-DDC8-43D858BF9B2F}"/>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21</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Section 21 — recovery of excess credit</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Who is liable and what is recoverable?</a:t>
            </a:r>
          </a:p>
        </p:txBody>
      </p:sp>
      <p:sp>
        <p:nvSpPr>
          <p:cNvPr id="7" name="TextBox 6"/>
          <p:cNvSpPr txBox="1"/>
          <p:nvPr/>
        </p:nvSpPr>
        <p:spPr>
          <a:xfrm>
            <a:off x="731520" y="1783080"/>
            <a:ext cx="10881360" cy="1733808"/>
          </a:xfrm>
          <a:prstGeom prst="rect">
            <a:avLst/>
          </a:prstGeom>
          <a:noFill/>
        </p:spPr>
        <p:txBody>
          <a:bodyPr wrap="square">
            <a:spAutoFit/>
          </a:bodyPr>
          <a:lstStyle/>
          <a:p>
            <a:pPr>
              <a:spcAft>
                <a:spcPts val="1000"/>
              </a:spcAft>
              <a:defRPr sz="1800">
                <a:solidFill>
                  <a:srgbClr val="28303A"/>
                </a:solidFill>
                <a:latin typeface="Aptos"/>
              </a:defRPr>
            </a:pPr>
            <a:r>
              <a:rPr dirty="0"/>
              <a:t>Where ISD distributes credit contrary to Section 20, resulting in </a:t>
            </a:r>
            <a:r>
              <a:rPr b="1" dirty="0"/>
              <a:t>excess credit to one or more recipients,</a:t>
            </a:r>
            <a:r>
              <a:rPr dirty="0"/>
              <a:t> the excess credit is recoverable from the recipient(s) who received it.</a:t>
            </a:r>
          </a:p>
          <a:p>
            <a:pPr>
              <a:spcAft>
                <a:spcPts val="1000"/>
              </a:spcAft>
              <a:defRPr sz="1800">
                <a:solidFill>
                  <a:srgbClr val="28303A"/>
                </a:solidFill>
                <a:latin typeface="Aptos"/>
              </a:defRPr>
            </a:pPr>
            <a:r>
              <a:rPr dirty="0"/>
              <a:t>Interest is also recoverable in accordance with the applicable law and facts.</a:t>
            </a:r>
          </a:p>
          <a:p>
            <a:pPr>
              <a:spcAft>
                <a:spcPts val="1000"/>
              </a:spcAft>
              <a:defRPr sz="1800">
                <a:solidFill>
                  <a:srgbClr val="28303A"/>
                </a:solidFill>
                <a:latin typeface="Aptos"/>
              </a:defRPr>
            </a:pPr>
            <a:r>
              <a:rPr dirty="0"/>
              <a:t>Section 21 applies the determination/recovery provisions of Section 73, Section 74 or Section 74A, as the case may be, mutatis mutandis.</a:t>
            </a:r>
          </a:p>
        </p:txBody>
      </p:sp>
      <p:sp>
        <p:nvSpPr>
          <p:cNvPr id="8" name="Slide Number Placeholder 7">
            <a:extLst>
              <a:ext uri="{FF2B5EF4-FFF2-40B4-BE49-F238E27FC236}">
                <a16:creationId xmlns:a16="http://schemas.microsoft.com/office/drawing/2014/main" id="{F570A12A-0403-EA63-6CE6-F45BAF8B0E38}"/>
              </a:ext>
            </a:extLst>
          </p:cNvPr>
          <p:cNvSpPr>
            <a:spLocks noGrp="1"/>
          </p:cNvSpPr>
          <p:nvPr>
            <p:ph type="sldNum" sz="quarter" idx="12"/>
          </p:nvPr>
        </p:nvSpPr>
        <p:spPr/>
        <p:txBody>
          <a:bodyPr/>
          <a:lstStyle/>
          <a:p>
            <a:fld id="{C1FF6DA9-008F-8B48-92A6-B652298478BF}"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21 • ENFORCEMENT</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Recovery workflow: from discrepancy to order</a:t>
            </a:r>
          </a:p>
        </p:txBody>
      </p:sp>
      <p:sp>
        <p:nvSpPr>
          <p:cNvPr id="6" name="TextBox 5"/>
          <p:cNvSpPr txBox="1"/>
          <p:nvPr/>
        </p:nvSpPr>
        <p:spPr>
          <a:xfrm>
            <a:off x="594360" y="1298448"/>
            <a:ext cx="10972800" cy="307777"/>
          </a:xfrm>
          <a:prstGeom prst="rect">
            <a:avLst/>
          </a:prstGeom>
          <a:noFill/>
        </p:spPr>
        <p:txBody>
          <a:bodyPr wrap="square">
            <a:spAutoFit/>
          </a:bodyPr>
          <a:lstStyle/>
          <a:p>
            <a:pPr>
              <a:spcAft>
                <a:spcPts val="800"/>
              </a:spcAft>
              <a:defRPr sz="1400" b="0">
                <a:solidFill>
                  <a:srgbClr val="5F6C78"/>
                </a:solidFill>
                <a:latin typeface="Aptos"/>
              </a:defRPr>
            </a:pPr>
            <a:r>
              <a:rPr lang="en-IN" dirty="0"/>
              <a:t>Proceeding Workflow</a:t>
            </a:r>
            <a:endParaRPr dirty="0"/>
          </a:p>
        </p:txBody>
      </p:sp>
      <p:sp>
        <p:nvSpPr>
          <p:cNvPr id="7" name="TextBox 6"/>
          <p:cNvSpPr txBox="1"/>
          <p:nvPr/>
        </p:nvSpPr>
        <p:spPr>
          <a:xfrm>
            <a:off x="731520" y="1783080"/>
            <a:ext cx="10881360" cy="4434840"/>
          </a:xfrm>
          <a:prstGeom prst="rect">
            <a:avLst/>
          </a:prstGeom>
          <a:noFill/>
        </p:spPr>
        <p:txBody>
          <a:bodyPr wrap="square">
            <a:spAutoFit/>
          </a:bodyPr>
          <a:lstStyle/>
          <a:p>
            <a:pPr>
              <a:spcAft>
                <a:spcPts val="1000"/>
              </a:spcAft>
              <a:defRPr sz="1800">
                <a:solidFill>
                  <a:srgbClr val="28303A"/>
                </a:solidFill>
                <a:latin typeface="Aptos"/>
              </a:defRPr>
            </a:pPr>
            <a:r>
              <a:rPr dirty="0"/>
              <a:t>1. Identify the invoice(s), ISD document(s), recipient GSTIN(s), tax head and distribution month.</a:t>
            </a:r>
          </a:p>
          <a:p>
            <a:pPr>
              <a:spcAft>
                <a:spcPts val="1000"/>
              </a:spcAft>
              <a:defRPr sz="1800">
                <a:solidFill>
                  <a:srgbClr val="28303A"/>
                </a:solidFill>
                <a:latin typeface="Aptos"/>
              </a:defRPr>
            </a:pPr>
            <a:r>
              <a:rPr dirty="0"/>
              <a:t>2. Recompute credit available, eligible credit, recipient pool, turnover ratios and amount distributed.</a:t>
            </a:r>
          </a:p>
          <a:p>
            <a:pPr>
              <a:spcAft>
                <a:spcPts val="1000"/>
              </a:spcAft>
              <a:defRPr sz="1800">
                <a:solidFill>
                  <a:srgbClr val="28303A"/>
                </a:solidFill>
                <a:latin typeface="Aptos"/>
              </a:defRPr>
            </a:pPr>
            <a:r>
              <a:rPr dirty="0"/>
              <a:t>3. Match ISD records/GSTR-6 with recipient records, GSTR-2B and electronic credit ledger.</a:t>
            </a:r>
          </a:p>
          <a:p>
            <a:pPr>
              <a:spcAft>
                <a:spcPts val="1000"/>
              </a:spcAft>
              <a:defRPr sz="1800">
                <a:solidFill>
                  <a:srgbClr val="28303A"/>
                </a:solidFill>
                <a:latin typeface="Aptos"/>
              </a:defRPr>
            </a:pPr>
            <a:r>
              <a:rPr dirty="0"/>
              <a:t>4. Quantify excess credit recipient-wise and period-wise; record the calculation sheet.</a:t>
            </a:r>
          </a:p>
          <a:p>
            <a:pPr>
              <a:spcAft>
                <a:spcPts val="1000"/>
              </a:spcAft>
              <a:defRPr sz="1800">
                <a:solidFill>
                  <a:srgbClr val="28303A"/>
                </a:solidFill>
                <a:latin typeface="Aptos"/>
              </a:defRPr>
            </a:pPr>
            <a:r>
              <a:rPr dirty="0"/>
              <a:t>5. Issue notice and follow the applicable statutory procedure, limitation, opportunity of hearing and response process.</a:t>
            </a:r>
          </a:p>
          <a:p>
            <a:pPr>
              <a:spcAft>
                <a:spcPts val="1000"/>
              </a:spcAft>
              <a:defRPr sz="1800">
                <a:solidFill>
                  <a:srgbClr val="28303A"/>
                </a:solidFill>
                <a:latin typeface="Aptos"/>
              </a:defRPr>
            </a:pPr>
            <a:r>
              <a:rPr dirty="0"/>
              <a:t>6. Consider taxpayer reply and supporting evidence; determine tax/credit, interest and penalty only as legally warranted.</a:t>
            </a:r>
          </a:p>
          <a:p>
            <a:pPr>
              <a:spcAft>
                <a:spcPts val="1000"/>
              </a:spcAft>
              <a:defRPr sz="1800">
                <a:solidFill>
                  <a:srgbClr val="28303A"/>
                </a:solidFill>
                <a:latin typeface="Aptos"/>
              </a:defRPr>
            </a:pPr>
            <a:r>
              <a:rPr dirty="0"/>
              <a:t>7. Pass a reasoned order, communicate demand and track payment/recovery and appellate status.</a:t>
            </a:r>
          </a:p>
        </p:txBody>
      </p:sp>
      <p:sp>
        <p:nvSpPr>
          <p:cNvPr id="10" name="Slide Number Placeholder 9">
            <a:extLst>
              <a:ext uri="{FF2B5EF4-FFF2-40B4-BE49-F238E27FC236}">
                <a16:creationId xmlns:a16="http://schemas.microsoft.com/office/drawing/2014/main" id="{6B10C3A5-3595-DEF9-6CBA-C8D3C32CDCB8}"/>
              </a:ext>
            </a:extLst>
          </p:cNvPr>
          <p:cNvSpPr>
            <a:spLocks noGrp="1"/>
          </p:cNvSpPr>
          <p:nvPr>
            <p:ph type="sldNum" sz="quarter" idx="12"/>
          </p:nvPr>
        </p:nvSpPr>
        <p:spPr/>
        <p:txBody>
          <a:bodyPr/>
          <a:lstStyle/>
          <a:p>
            <a:fld id="{C1FF6DA9-008F-8B48-92A6-B652298478BF}"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SECTION 21 • CASE STUDY</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Illustrative case study: excess allocation</a:t>
            </a:r>
          </a:p>
        </p:txBody>
      </p:sp>
      <p:sp>
        <p:nvSpPr>
          <p:cNvPr id="6" name="TextBox 5"/>
          <p:cNvSpPr txBox="1"/>
          <p:nvPr/>
        </p:nvSpPr>
        <p:spPr>
          <a:xfrm>
            <a:off x="594360" y="1298448"/>
            <a:ext cx="10972800" cy="411480"/>
          </a:xfrm>
          <a:prstGeom prst="rect">
            <a:avLst/>
          </a:prstGeom>
          <a:noFill/>
        </p:spPr>
        <p:txBody>
          <a:bodyPr wrap="square">
            <a:spAutoFit/>
          </a:bodyPr>
          <a:lstStyle/>
          <a:p>
            <a:pPr>
              <a:spcAft>
                <a:spcPts val="800"/>
              </a:spcAft>
              <a:defRPr sz="1400" b="0">
                <a:solidFill>
                  <a:srgbClr val="5F6C78"/>
                </a:solidFill>
                <a:latin typeface="Aptos"/>
              </a:defRPr>
            </a:pPr>
            <a:r>
              <a:t>Common IT support invoice distributed incorrectly</a:t>
            </a:r>
          </a:p>
        </p:txBody>
      </p:sp>
      <p:sp>
        <p:nvSpPr>
          <p:cNvPr id="7" name="TextBox 6"/>
          <p:cNvSpPr txBox="1"/>
          <p:nvPr/>
        </p:nvSpPr>
        <p:spPr>
          <a:xfrm>
            <a:off x="731520" y="1783080"/>
            <a:ext cx="10881360" cy="2544286"/>
          </a:xfrm>
          <a:prstGeom prst="rect">
            <a:avLst/>
          </a:prstGeom>
          <a:noFill/>
        </p:spPr>
        <p:txBody>
          <a:bodyPr wrap="square">
            <a:spAutoFit/>
          </a:bodyPr>
          <a:lstStyle/>
          <a:p>
            <a:pPr>
              <a:spcAft>
                <a:spcPts val="1000"/>
              </a:spcAft>
              <a:defRPr sz="1800">
                <a:solidFill>
                  <a:srgbClr val="28303A"/>
                </a:solidFill>
                <a:latin typeface="Aptos"/>
              </a:defRPr>
            </a:pPr>
            <a:r>
              <a:rPr dirty="0"/>
              <a:t>ISD receives an eligible common IT service invoice with 1,00,000 credit.</a:t>
            </a:r>
          </a:p>
          <a:p>
            <a:pPr>
              <a:spcAft>
                <a:spcPts val="1000"/>
              </a:spcAft>
              <a:defRPr sz="1800">
                <a:solidFill>
                  <a:srgbClr val="28303A"/>
                </a:solidFill>
                <a:latin typeface="Aptos"/>
              </a:defRPr>
            </a:pPr>
            <a:r>
              <a:rPr dirty="0"/>
              <a:t>Correct turnover ratio for the two relevant recipients is 60:40; correct allocation should be 60,000 and 40,000.</a:t>
            </a:r>
          </a:p>
          <a:p>
            <a:pPr>
              <a:spcAft>
                <a:spcPts val="1000"/>
              </a:spcAft>
              <a:defRPr sz="1800">
                <a:solidFill>
                  <a:srgbClr val="28303A"/>
                </a:solidFill>
                <a:latin typeface="Aptos"/>
              </a:defRPr>
            </a:pPr>
            <a:r>
              <a:rPr dirty="0"/>
              <a:t>ISD distributes 80,000 to Recipient A and 20,000 to Recipient B.</a:t>
            </a:r>
          </a:p>
          <a:p>
            <a:pPr>
              <a:spcAft>
                <a:spcPts val="1000"/>
              </a:spcAft>
              <a:defRPr sz="1800">
                <a:solidFill>
                  <a:srgbClr val="28303A"/>
                </a:solidFill>
                <a:latin typeface="Aptos"/>
              </a:defRPr>
            </a:pPr>
            <a:r>
              <a:rPr dirty="0"/>
              <a:t>Excess distribution to A = 20,000; short distribution to B = 20,000. Determine recipient-wise legal consequences under Section 21 and applicable rules; do not assume a net-off is automatically permitted.</a:t>
            </a:r>
          </a:p>
          <a:p>
            <a:pPr>
              <a:spcAft>
                <a:spcPts val="1000"/>
              </a:spcAft>
              <a:defRPr sz="1800">
                <a:solidFill>
                  <a:srgbClr val="28303A"/>
                </a:solidFill>
                <a:latin typeface="Aptos"/>
              </a:defRPr>
            </a:pPr>
            <a:r>
              <a:rPr dirty="0"/>
              <a:t>Evidence needed: invoice, service scope, turnover workings, ISD invoice, GSTR-6, recipient ledger and explanation for allocation.</a:t>
            </a:r>
          </a:p>
        </p:txBody>
      </p:sp>
      <p:sp>
        <p:nvSpPr>
          <p:cNvPr id="10" name="Slide Number Placeholder 9">
            <a:extLst>
              <a:ext uri="{FF2B5EF4-FFF2-40B4-BE49-F238E27FC236}">
                <a16:creationId xmlns:a16="http://schemas.microsoft.com/office/drawing/2014/main" id="{331D5253-58DD-AE18-5B4A-2895C3590D23}"/>
              </a:ext>
            </a:extLst>
          </p:cNvPr>
          <p:cNvSpPr>
            <a:spLocks noGrp="1"/>
          </p:cNvSpPr>
          <p:nvPr>
            <p:ph type="sldNum" sz="quarter" idx="12"/>
          </p:nvPr>
        </p:nvSpPr>
        <p:spPr/>
        <p:txBody>
          <a:bodyPr/>
          <a:lstStyle/>
          <a:p>
            <a:fld id="{C1FF6DA9-008F-8B48-92A6-B652298478BF}"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3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64592"/>
          </a:xfrm>
          <a:prstGeom prst="rect">
            <a:avLst/>
          </a:prstGeom>
          <a:solidFill>
            <a:srgbClr val="007D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384048"/>
            <a:ext cx="10881360" cy="228600"/>
          </a:xfrm>
          <a:prstGeom prst="rect">
            <a:avLst/>
          </a:prstGeom>
          <a:noFill/>
        </p:spPr>
        <p:txBody>
          <a:bodyPr wrap="square">
            <a:spAutoFit/>
          </a:bodyPr>
          <a:lstStyle/>
          <a:p>
            <a:pPr>
              <a:spcAft>
                <a:spcPts val="800"/>
              </a:spcAft>
              <a:defRPr sz="1000" b="1">
                <a:solidFill>
                  <a:srgbClr val="007D8B"/>
                </a:solidFill>
                <a:latin typeface="Aptos"/>
              </a:defRPr>
            </a:pPr>
            <a:r>
              <a:t>CONCLUSION</a:t>
            </a:r>
          </a:p>
        </p:txBody>
      </p:sp>
      <p:sp>
        <p:nvSpPr>
          <p:cNvPr id="5" name="TextBox 4"/>
          <p:cNvSpPr txBox="1"/>
          <p:nvPr/>
        </p:nvSpPr>
        <p:spPr>
          <a:xfrm>
            <a:off x="566928" y="694944"/>
            <a:ext cx="10972800" cy="594360"/>
          </a:xfrm>
          <a:prstGeom prst="rect">
            <a:avLst/>
          </a:prstGeom>
          <a:noFill/>
        </p:spPr>
        <p:txBody>
          <a:bodyPr wrap="square">
            <a:spAutoFit/>
          </a:bodyPr>
          <a:lstStyle/>
          <a:p>
            <a:pPr>
              <a:spcAft>
                <a:spcPts val="800"/>
              </a:spcAft>
              <a:defRPr sz="2700" b="1">
                <a:solidFill>
                  <a:srgbClr val="142D4E"/>
                </a:solidFill>
                <a:latin typeface="Aptos"/>
              </a:defRPr>
            </a:pPr>
            <a:r>
              <a:t>Key takeaways</a:t>
            </a:r>
          </a:p>
        </p:txBody>
      </p:sp>
      <p:sp>
        <p:nvSpPr>
          <p:cNvPr id="6" name="TextBox 5"/>
          <p:cNvSpPr txBox="1"/>
          <p:nvPr/>
        </p:nvSpPr>
        <p:spPr>
          <a:xfrm>
            <a:off x="594360" y="1298448"/>
            <a:ext cx="10972800" cy="307777"/>
          </a:xfrm>
          <a:prstGeom prst="rect">
            <a:avLst/>
          </a:prstGeom>
          <a:noFill/>
        </p:spPr>
        <p:txBody>
          <a:bodyPr wrap="square">
            <a:spAutoFit/>
          </a:bodyPr>
          <a:lstStyle/>
          <a:p>
            <a:pPr>
              <a:spcAft>
                <a:spcPts val="800"/>
              </a:spcAft>
              <a:defRPr sz="1400" b="0">
                <a:solidFill>
                  <a:srgbClr val="5F6C78"/>
                </a:solidFill>
                <a:latin typeface="Aptos"/>
              </a:defRPr>
            </a:pPr>
            <a:r>
              <a:rPr lang="en-IN" dirty="0"/>
              <a:t>P</a:t>
            </a:r>
            <a:r>
              <a:rPr dirty="0" err="1"/>
              <a:t>rinciples</a:t>
            </a:r>
            <a:r>
              <a:rPr lang="en-IN" dirty="0"/>
              <a:t> to remember</a:t>
            </a:r>
            <a:endParaRPr dirty="0"/>
          </a:p>
        </p:txBody>
      </p:sp>
      <p:sp>
        <p:nvSpPr>
          <p:cNvPr id="7" name="TextBox 6"/>
          <p:cNvSpPr txBox="1"/>
          <p:nvPr/>
        </p:nvSpPr>
        <p:spPr>
          <a:xfrm>
            <a:off x="731520" y="1783080"/>
            <a:ext cx="10881360" cy="2693045"/>
          </a:xfrm>
          <a:prstGeom prst="rect">
            <a:avLst/>
          </a:prstGeom>
          <a:noFill/>
        </p:spPr>
        <p:txBody>
          <a:bodyPr wrap="square">
            <a:spAutoFit/>
          </a:bodyPr>
          <a:lstStyle/>
          <a:p>
            <a:pPr>
              <a:spcAft>
                <a:spcPts val="1000"/>
              </a:spcAft>
              <a:defRPr sz="1800">
                <a:solidFill>
                  <a:srgbClr val="28303A"/>
                </a:solidFill>
                <a:latin typeface="Aptos"/>
              </a:defRPr>
            </a:pPr>
            <a:r>
              <a:rPr b="1" dirty="0"/>
              <a:t>Section 18: </a:t>
            </a:r>
            <a:r>
              <a:rPr dirty="0"/>
              <a:t>ITC is allowed only for specified transition events and eligible stock/capital goods, with strict documentary and time conditions.</a:t>
            </a:r>
          </a:p>
          <a:p>
            <a:pPr>
              <a:spcAft>
                <a:spcPts val="1000"/>
              </a:spcAft>
              <a:defRPr sz="1800">
                <a:solidFill>
                  <a:srgbClr val="28303A"/>
                </a:solidFill>
                <a:latin typeface="Aptos"/>
              </a:defRPr>
            </a:pPr>
            <a:r>
              <a:rPr b="1" dirty="0"/>
              <a:t>Section 19: </a:t>
            </a:r>
            <a:r>
              <a:rPr dirty="0"/>
              <a:t>job work does not remove the principal’s duty to track goods and comply with the statutory time limits.</a:t>
            </a:r>
          </a:p>
          <a:p>
            <a:pPr>
              <a:spcAft>
                <a:spcPts val="1000"/>
              </a:spcAft>
              <a:defRPr sz="1800">
                <a:solidFill>
                  <a:srgbClr val="28303A"/>
                </a:solidFill>
                <a:latin typeface="Aptos"/>
              </a:defRPr>
            </a:pPr>
            <a:r>
              <a:rPr b="1" dirty="0"/>
              <a:t>Section 20: </a:t>
            </a:r>
            <a:r>
              <a:rPr dirty="0"/>
              <a:t>from 1 April 2025, ISD registration/distribution is a central compliance requirement for covered common input services.</a:t>
            </a:r>
          </a:p>
          <a:p>
            <a:pPr>
              <a:spcAft>
                <a:spcPts val="1000"/>
              </a:spcAft>
              <a:defRPr sz="1800">
                <a:solidFill>
                  <a:srgbClr val="28303A"/>
                </a:solidFill>
                <a:latin typeface="Aptos"/>
              </a:defRPr>
            </a:pPr>
            <a:r>
              <a:rPr b="1" dirty="0"/>
              <a:t>Section 21: </a:t>
            </a:r>
            <a:r>
              <a:rPr dirty="0"/>
              <a:t>excess credit is recovered from recipients along with applicable interest, using the relevant statutory determination procedure.</a:t>
            </a:r>
          </a:p>
        </p:txBody>
      </p:sp>
      <p:sp>
        <p:nvSpPr>
          <p:cNvPr id="10" name="Slide Number Placeholder 9">
            <a:extLst>
              <a:ext uri="{FF2B5EF4-FFF2-40B4-BE49-F238E27FC236}">
                <a16:creationId xmlns:a16="http://schemas.microsoft.com/office/drawing/2014/main" id="{5C27595C-0E85-E872-6AFE-23612FEDAC6B}"/>
              </a:ext>
            </a:extLst>
          </p:cNvPr>
          <p:cNvSpPr>
            <a:spLocks noGrp="1"/>
          </p:cNvSpPr>
          <p:nvPr>
            <p:ph type="sldNum" sz="quarter" idx="12"/>
          </p:nvPr>
        </p:nvSpPr>
        <p:spPr/>
        <p:txBody>
          <a:bodyPr/>
          <a:lstStyle/>
          <a:p>
            <a:fld id="{C1FF6DA9-008F-8B48-92A6-B652298478BF}" type="slidenum">
              <a:rPr lang="en-US" smtClean="0"/>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2568</Words>
  <Application>Microsoft Office PowerPoint</Application>
  <PresentationFormat>Widescreen</PresentationFormat>
  <Paragraphs>200</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binita basta</cp:lastModifiedBy>
  <cp:revision>24</cp:revision>
  <dcterms:created xsi:type="dcterms:W3CDTF">2013-01-27T09:14:16Z</dcterms:created>
  <dcterms:modified xsi:type="dcterms:W3CDTF">2026-10-22T11:20:46Z</dcterms:modified>
  <cp:category/>
</cp:coreProperties>
</file>